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 id="268" r:id="rId50"/>
    <p:sldId id="269" r:id="rId51"/>
    <p:sldId id="270" r:id="rId52"/>
    <p:sldId id="271" r:id="rId53"/>
    <p:sldId id="272" r:id="rId54"/>
    <p:sldId id="273" r:id="rId55"/>
    <p:sldId id="274" r:id="rId56"/>
    <p:sldId id="275" r:id="rId57"/>
    <p:sldId id="276" r:id="rId58"/>
    <p:sldId id="277" r:id="rId5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oto Serif" charset="1" panose="02020600060500020200"/>
      <p:regular r:id="rId10"/>
    </p:embeddedFont>
    <p:embeddedFont>
      <p:font typeface="Noto Serif Bold" charset="1" panose="02020800060500020200"/>
      <p:regular r:id="rId11"/>
    </p:embeddedFont>
    <p:embeddedFont>
      <p:font typeface="Noto Serif Italics" charset="1" panose="02020600060500090200"/>
      <p:regular r:id="rId12"/>
    </p:embeddedFont>
    <p:embeddedFont>
      <p:font typeface="Noto Serif Bold Italics" charset="1" panose="02020800060500090200"/>
      <p:regular r:id="rId13"/>
    </p:embeddedFont>
    <p:embeddedFont>
      <p:font typeface="Playfair Display" charset="1" panose="00000500000000000000"/>
      <p:regular r:id="rId14"/>
    </p:embeddedFont>
    <p:embeddedFont>
      <p:font typeface="Playfair Display Bold" charset="1" panose="00000800000000000000"/>
      <p:regular r:id="rId15"/>
    </p:embeddedFont>
    <p:embeddedFont>
      <p:font typeface="Playfair Display Italics" charset="1" panose="00000500000000000000"/>
      <p:regular r:id="rId16"/>
    </p:embeddedFont>
    <p:embeddedFont>
      <p:font typeface="Playfair Display Bold Italics" charset="1" panose="00000800000000000000"/>
      <p:regular r:id="rId17"/>
    </p:embeddedFont>
    <p:embeddedFont>
      <p:font typeface="Playfair Display Heavy" charset="1" panose="00000A00000000000000"/>
      <p:regular r:id="rId18"/>
    </p:embeddedFont>
    <p:embeddedFont>
      <p:font typeface="Playfair Display Heavy Italics" charset="1" panose="00000A00000000000000"/>
      <p:regular r:id="rId19"/>
    </p:embeddedFont>
    <p:embeddedFont>
      <p:font typeface="Montserrat" charset="1" panose="00000500000000000000"/>
      <p:regular r:id="rId20"/>
    </p:embeddedFont>
    <p:embeddedFont>
      <p:font typeface="Montserrat Bold" charset="1" panose="00000800000000000000"/>
      <p:regular r:id="rId21"/>
    </p:embeddedFont>
    <p:embeddedFont>
      <p:font typeface="Montserrat Italics" charset="1" panose="00000500000000000000"/>
      <p:regular r:id="rId22"/>
    </p:embeddedFont>
    <p:embeddedFont>
      <p:font typeface="Montserrat Bold Italics" charset="1" panose="00000800000000000000"/>
      <p:regular r:id="rId23"/>
    </p:embeddedFont>
    <p:embeddedFont>
      <p:font typeface="Montserrat Thin" charset="1" panose="00000300000000000000"/>
      <p:regular r:id="rId24"/>
    </p:embeddedFont>
    <p:embeddedFont>
      <p:font typeface="Montserrat Thin Italics" charset="1" panose="00000300000000000000"/>
      <p:regular r:id="rId25"/>
    </p:embeddedFont>
    <p:embeddedFont>
      <p:font typeface="Montserrat Extra-Light" charset="1" panose="00000300000000000000"/>
      <p:regular r:id="rId26"/>
    </p:embeddedFont>
    <p:embeddedFont>
      <p:font typeface="Montserrat Extra-Light Italics" charset="1" panose="00000300000000000000"/>
      <p:regular r:id="rId27"/>
    </p:embeddedFont>
    <p:embeddedFont>
      <p:font typeface="Montserrat Light" charset="1" panose="00000400000000000000"/>
      <p:regular r:id="rId28"/>
    </p:embeddedFont>
    <p:embeddedFont>
      <p:font typeface="Montserrat Light Italics" charset="1" panose="00000400000000000000"/>
      <p:regular r:id="rId29"/>
    </p:embeddedFont>
    <p:embeddedFont>
      <p:font typeface="Montserrat Medium" charset="1" panose="00000600000000000000"/>
      <p:regular r:id="rId30"/>
    </p:embeddedFont>
    <p:embeddedFont>
      <p:font typeface="Montserrat Medium Italics" charset="1" panose="00000600000000000000"/>
      <p:regular r:id="rId31"/>
    </p:embeddedFont>
    <p:embeddedFont>
      <p:font typeface="Montserrat Semi-Bold" charset="1" panose="00000700000000000000"/>
      <p:regular r:id="rId32"/>
    </p:embeddedFont>
    <p:embeddedFont>
      <p:font typeface="Montserrat Semi-Bold Italics" charset="1" panose="00000700000000000000"/>
      <p:regular r:id="rId33"/>
    </p:embeddedFont>
    <p:embeddedFont>
      <p:font typeface="Montserrat Ultra-Bold" charset="1" panose="00000900000000000000"/>
      <p:regular r:id="rId34"/>
    </p:embeddedFont>
    <p:embeddedFont>
      <p:font typeface="Montserrat Ultra-Bold Italics" charset="1" panose="00000900000000000000"/>
      <p:regular r:id="rId35"/>
    </p:embeddedFont>
    <p:embeddedFont>
      <p:font typeface="Montserrat Heavy" charset="1" panose="00000A00000000000000"/>
      <p:regular r:id="rId36"/>
    </p:embeddedFont>
    <p:embeddedFont>
      <p:font typeface="Montserrat Heavy Italics" charset="1" panose="00000A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49" Target="slides/slide12.xml" Type="http://schemas.openxmlformats.org/officeDocument/2006/relationships/slide"/><Relationship Id="rId5" Target="tableStyles.xml" Type="http://schemas.openxmlformats.org/officeDocument/2006/relationships/tableStyles"/><Relationship Id="rId50" Target="slides/slide13.xml" Type="http://schemas.openxmlformats.org/officeDocument/2006/relationships/slide"/><Relationship Id="rId51" Target="slides/slide14.xml" Type="http://schemas.openxmlformats.org/officeDocument/2006/relationships/slide"/><Relationship Id="rId52" Target="slides/slide15.xml" Type="http://schemas.openxmlformats.org/officeDocument/2006/relationships/slide"/><Relationship Id="rId53" Target="slides/slide16.xml" Type="http://schemas.openxmlformats.org/officeDocument/2006/relationships/slide"/><Relationship Id="rId54" Target="slides/slide17.xml" Type="http://schemas.openxmlformats.org/officeDocument/2006/relationships/slide"/><Relationship Id="rId55" Target="slides/slide18.xml" Type="http://schemas.openxmlformats.org/officeDocument/2006/relationships/slide"/><Relationship Id="rId56" Target="slides/slide19.xml" Type="http://schemas.openxmlformats.org/officeDocument/2006/relationships/slide"/><Relationship Id="rId57" Target="slides/slide20.xml" Type="http://schemas.openxmlformats.org/officeDocument/2006/relationships/slide"/><Relationship Id="rId58" Target="slides/slide21.xml" Type="http://schemas.openxmlformats.org/officeDocument/2006/relationships/slide"/><Relationship Id="rId59" Target="slides/slide22.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3.png>
</file>

<file path=ppt/media/image4.svg>
</file>

<file path=ppt/media/image5.png>
</file>

<file path=ppt/media/image6.sv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 Id="rId3" Target="../media/image22.jpe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jpeg" Type="http://schemas.openxmlformats.org/officeDocument/2006/relationships/image"/><Relationship Id="rId4" Target="../media/image10.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240409" y="5534230"/>
            <a:ext cx="6435640" cy="6435615"/>
            <a:chOff x="0" y="0"/>
            <a:chExt cx="6350025" cy="6350000"/>
          </a:xfrm>
        </p:grpSpPr>
        <p:sp>
          <p:nvSpPr>
            <p:cNvPr name="Freeform 3" id="3"/>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2"/>
              <a:stretch>
                <a:fillRect l="-28233" t="0" r="-28233" b="0"/>
              </a:stretch>
            </a:blipFill>
          </p:spPr>
        </p:sp>
      </p:grpSp>
      <p:grpSp>
        <p:nvGrpSpPr>
          <p:cNvPr name="Group 4" id="4"/>
          <p:cNvGrpSpPr/>
          <p:nvPr/>
        </p:nvGrpSpPr>
        <p:grpSpPr>
          <a:xfrm rot="0">
            <a:off x="11240409" y="-1117344"/>
            <a:ext cx="6435640" cy="6435615"/>
            <a:chOff x="0" y="0"/>
            <a:chExt cx="6350025" cy="6350000"/>
          </a:xfrm>
        </p:grpSpPr>
        <p:sp>
          <p:nvSpPr>
            <p:cNvPr name="Freeform 5" id="5"/>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3"/>
              <a:stretch>
                <a:fillRect l="-38888" t="0" r="-38888" b="0"/>
              </a:stretch>
            </a:blipFill>
          </p:spPr>
        </p:sp>
      </p:grpSp>
      <p:sp>
        <p:nvSpPr>
          <p:cNvPr name="Freeform 6" id="6"/>
          <p:cNvSpPr/>
          <p:nvPr/>
        </p:nvSpPr>
        <p:spPr>
          <a:xfrm flipH="false" flipV="false" rot="0">
            <a:off x="10373885" y="4971334"/>
            <a:ext cx="346937" cy="346937"/>
          </a:xfrm>
          <a:custGeom>
            <a:avLst/>
            <a:gdLst/>
            <a:ahLst/>
            <a:cxnLst/>
            <a:rect r="r" b="b" t="t" l="l"/>
            <a:pathLst>
              <a:path h="346937" w="346937">
                <a:moveTo>
                  <a:pt x="0" y="0"/>
                </a:moveTo>
                <a:lnTo>
                  <a:pt x="346937" y="0"/>
                </a:lnTo>
                <a:lnTo>
                  <a:pt x="346937" y="346937"/>
                </a:lnTo>
                <a:lnTo>
                  <a:pt x="0" y="3469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0386119" y="5623071"/>
            <a:ext cx="334703" cy="334703"/>
          </a:xfrm>
          <a:custGeom>
            <a:avLst/>
            <a:gdLst/>
            <a:ahLst/>
            <a:cxnLst/>
            <a:rect r="r" b="b" t="t" l="l"/>
            <a:pathLst>
              <a:path h="334703" w="334703">
                <a:moveTo>
                  <a:pt x="0" y="0"/>
                </a:moveTo>
                <a:lnTo>
                  <a:pt x="334703" y="0"/>
                </a:lnTo>
                <a:lnTo>
                  <a:pt x="334703" y="334703"/>
                </a:lnTo>
                <a:lnTo>
                  <a:pt x="0" y="33470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10386119" y="4334816"/>
            <a:ext cx="334703" cy="334703"/>
          </a:xfrm>
          <a:custGeom>
            <a:avLst/>
            <a:gdLst/>
            <a:ahLst/>
            <a:cxnLst/>
            <a:rect r="r" b="b" t="t" l="l"/>
            <a:pathLst>
              <a:path h="334703" w="334703">
                <a:moveTo>
                  <a:pt x="0" y="0"/>
                </a:moveTo>
                <a:lnTo>
                  <a:pt x="334703" y="0"/>
                </a:lnTo>
                <a:lnTo>
                  <a:pt x="334703" y="334703"/>
                </a:lnTo>
                <a:lnTo>
                  <a:pt x="0" y="33470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650059" y="714521"/>
            <a:ext cx="9260084" cy="4908550"/>
          </a:xfrm>
          <a:prstGeom prst="rect">
            <a:avLst/>
          </a:prstGeom>
        </p:spPr>
        <p:txBody>
          <a:bodyPr anchor="t" rtlCol="false" tIns="0" lIns="0" bIns="0" rIns="0">
            <a:spAutoFit/>
          </a:bodyPr>
          <a:lstStyle/>
          <a:p>
            <a:pPr>
              <a:lnSpc>
                <a:spcPts val="9799"/>
              </a:lnSpc>
              <a:spcBef>
                <a:spcPct val="0"/>
              </a:spcBef>
            </a:pPr>
            <a:r>
              <a:rPr lang="en-US" sz="6999" spc="174">
                <a:solidFill>
                  <a:srgbClr val="356014"/>
                </a:solidFill>
                <a:latin typeface="Playfair Display Bold"/>
              </a:rPr>
              <a:t>Thiết kế và cài đặt cơ sở dữ liệu giới thiệu du lịch tỉnh Trà Vinh bằng NoSQL</a:t>
            </a:r>
          </a:p>
        </p:txBody>
      </p:sp>
      <p:sp>
        <p:nvSpPr>
          <p:cNvPr name="TextBox 10" id="10"/>
          <p:cNvSpPr txBox="true"/>
          <p:nvPr/>
        </p:nvSpPr>
        <p:spPr>
          <a:xfrm rot="0">
            <a:off x="1159348" y="6800289"/>
            <a:ext cx="4120753" cy="537845"/>
          </a:xfrm>
          <a:prstGeom prst="rect">
            <a:avLst/>
          </a:prstGeom>
        </p:spPr>
        <p:txBody>
          <a:bodyPr anchor="t" rtlCol="false" tIns="0" lIns="0" bIns="0" rIns="0">
            <a:spAutoFit/>
          </a:bodyPr>
          <a:lstStyle/>
          <a:p>
            <a:pPr algn="ctr">
              <a:lnSpc>
                <a:spcPts val="4480"/>
              </a:lnSpc>
            </a:pPr>
            <a:r>
              <a:rPr lang="en-US" sz="3200">
                <a:solidFill>
                  <a:srgbClr val="356014"/>
                </a:solidFill>
                <a:latin typeface="Noto Serif Bold"/>
              </a:rPr>
              <a:t>Sinh viên thực hiện </a:t>
            </a:r>
          </a:p>
        </p:txBody>
      </p:sp>
      <p:sp>
        <p:nvSpPr>
          <p:cNvPr name="TextBox 11" id="11"/>
          <p:cNvSpPr txBox="true"/>
          <p:nvPr/>
        </p:nvSpPr>
        <p:spPr>
          <a:xfrm rot="0">
            <a:off x="3088988" y="7711604"/>
            <a:ext cx="3563064" cy="580390"/>
          </a:xfrm>
          <a:prstGeom prst="rect">
            <a:avLst/>
          </a:prstGeom>
        </p:spPr>
        <p:txBody>
          <a:bodyPr anchor="t" rtlCol="false" tIns="0" lIns="0" bIns="0" rIns="0">
            <a:spAutoFit/>
          </a:bodyPr>
          <a:lstStyle/>
          <a:p>
            <a:pPr algn="ctr">
              <a:lnSpc>
                <a:spcPts val="4759"/>
              </a:lnSpc>
            </a:pPr>
            <a:r>
              <a:rPr lang="en-US" sz="3399">
                <a:solidFill>
                  <a:srgbClr val="356014"/>
                </a:solidFill>
                <a:latin typeface="Noto Serif"/>
              </a:rPr>
              <a:t>Phạm Thúy Hằng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0811" y="2850891"/>
            <a:ext cx="6827725" cy="4867597"/>
          </a:xfrm>
          <a:custGeom>
            <a:avLst/>
            <a:gdLst/>
            <a:ahLst/>
            <a:cxnLst/>
            <a:rect r="r" b="b" t="t" l="l"/>
            <a:pathLst>
              <a:path h="4867597" w="6827725">
                <a:moveTo>
                  <a:pt x="0" y="0"/>
                </a:moveTo>
                <a:lnTo>
                  <a:pt x="6827725" y="0"/>
                </a:lnTo>
                <a:lnTo>
                  <a:pt x="6827725" y="4867597"/>
                </a:lnTo>
                <a:lnTo>
                  <a:pt x="0" y="4867597"/>
                </a:lnTo>
                <a:lnTo>
                  <a:pt x="0" y="0"/>
                </a:lnTo>
                <a:close/>
              </a:path>
            </a:pathLst>
          </a:custGeom>
          <a:blipFill>
            <a:blip r:embed="rId2"/>
            <a:stretch>
              <a:fillRect l="-13314" t="0" r="-13314" b="0"/>
            </a:stretch>
          </a:blipFill>
        </p:spPr>
      </p:sp>
      <p:sp>
        <p:nvSpPr>
          <p:cNvPr name="TextBox 3" id="3"/>
          <p:cNvSpPr txBox="true"/>
          <p:nvPr/>
        </p:nvSpPr>
        <p:spPr>
          <a:xfrm rot="0">
            <a:off x="1179464" y="2397062"/>
            <a:ext cx="8488300" cy="2228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Các dạng cơ sở dữ liệu NoSQL</a:t>
            </a:r>
          </a:p>
        </p:txBody>
      </p:sp>
      <p:sp>
        <p:nvSpPr>
          <p:cNvPr name="TextBox 4" id="4"/>
          <p:cNvSpPr txBox="true"/>
          <p:nvPr/>
        </p:nvSpPr>
        <p:spPr>
          <a:xfrm rot="0">
            <a:off x="1179464" y="5218015"/>
            <a:ext cx="6278120" cy="2055495"/>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Một số hệ thống cơ sở dữ liệu NoSQL như: Apache Cassandra, MongoDB, Redis, Neo4j, Amazon DynamoDB</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517000" y="2568061"/>
            <a:ext cx="6826247" cy="5727501"/>
          </a:xfrm>
          <a:custGeom>
            <a:avLst/>
            <a:gdLst/>
            <a:ahLst/>
            <a:cxnLst/>
            <a:rect r="r" b="b" t="t" l="l"/>
            <a:pathLst>
              <a:path h="5727501" w="6826247">
                <a:moveTo>
                  <a:pt x="0" y="0"/>
                </a:moveTo>
                <a:lnTo>
                  <a:pt x="6826247" y="0"/>
                </a:lnTo>
                <a:lnTo>
                  <a:pt x="6826247" y="5727502"/>
                </a:lnTo>
                <a:lnTo>
                  <a:pt x="0" y="5727502"/>
                </a:lnTo>
                <a:lnTo>
                  <a:pt x="0" y="0"/>
                </a:lnTo>
                <a:close/>
              </a:path>
            </a:pathLst>
          </a:custGeom>
          <a:blipFill>
            <a:blip r:embed="rId2"/>
            <a:stretch>
              <a:fillRect l="0" t="0" r="0" b="0"/>
            </a:stretch>
          </a:blipFill>
        </p:spPr>
      </p:sp>
      <p:sp>
        <p:nvSpPr>
          <p:cNvPr name="TextBox 3" id="3"/>
          <p:cNvSpPr txBox="true"/>
          <p:nvPr/>
        </p:nvSpPr>
        <p:spPr>
          <a:xfrm rot="0">
            <a:off x="1028700" y="2099206"/>
            <a:ext cx="8488300" cy="2228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Các dạng cơ sở dữ liệu NoSQL</a:t>
            </a:r>
          </a:p>
        </p:txBody>
      </p:sp>
      <p:sp>
        <p:nvSpPr>
          <p:cNvPr name="TextBox 4" id="4"/>
          <p:cNvSpPr txBox="true"/>
          <p:nvPr/>
        </p:nvSpPr>
        <p:spPr>
          <a:xfrm rot="0">
            <a:off x="1982624" y="5365137"/>
            <a:ext cx="6278120" cy="3627120"/>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Cơ sở dữ liệu NoSQL được chia ra làm 4 loại:</a:t>
            </a:r>
          </a:p>
          <a:p>
            <a:pPr marL="604518" indent="-302259" lvl="1">
              <a:lnSpc>
                <a:spcPts val="4199"/>
              </a:lnSpc>
              <a:buFont typeface="Arial"/>
              <a:buChar char="•"/>
            </a:pPr>
            <a:r>
              <a:rPr lang="en-US" sz="2799">
                <a:solidFill>
                  <a:srgbClr val="545454"/>
                </a:solidFill>
                <a:latin typeface="Montserrat Bold"/>
              </a:rPr>
              <a:t>Key - Value stores</a:t>
            </a:r>
          </a:p>
          <a:p>
            <a:pPr marL="604518" indent="-302259" lvl="1">
              <a:lnSpc>
                <a:spcPts val="4199"/>
              </a:lnSpc>
              <a:buFont typeface="Arial"/>
              <a:buChar char="•"/>
            </a:pPr>
            <a:r>
              <a:rPr lang="en-US" sz="2799">
                <a:solidFill>
                  <a:srgbClr val="545454"/>
                </a:solidFill>
                <a:latin typeface="Montserrat Bold"/>
              </a:rPr>
              <a:t>Document stores</a:t>
            </a:r>
          </a:p>
          <a:p>
            <a:pPr marL="604518" indent="-302259" lvl="1">
              <a:lnSpc>
                <a:spcPts val="4199"/>
              </a:lnSpc>
              <a:buFont typeface="Arial"/>
              <a:buChar char="•"/>
            </a:pPr>
            <a:r>
              <a:rPr lang="en-US" sz="2799">
                <a:solidFill>
                  <a:srgbClr val="545454"/>
                </a:solidFill>
                <a:latin typeface="Montserrat Bold"/>
              </a:rPr>
              <a:t>Column - Family Databases</a:t>
            </a:r>
          </a:p>
          <a:p>
            <a:pPr marL="604518" indent="-302259" lvl="1">
              <a:lnSpc>
                <a:spcPts val="4199"/>
              </a:lnSpc>
              <a:buFont typeface="Arial"/>
              <a:buChar char="•"/>
            </a:pPr>
            <a:r>
              <a:rPr lang="en-US" sz="2799">
                <a:solidFill>
                  <a:srgbClr val="545454"/>
                </a:solidFill>
                <a:latin typeface="Montserrat Bold"/>
              </a:rPr>
              <a:t>Graph Databases</a:t>
            </a:r>
          </a:p>
          <a:p>
            <a:pPr>
              <a:lnSpc>
                <a:spcPts val="4199"/>
              </a:lnSpc>
            </a:pPr>
            <a:r>
              <a:rPr lang="en-US" sz="2799">
                <a:solidFill>
                  <a:srgbClr val="545454"/>
                </a:solidFill>
                <a:latin typeface="Montserrat Bold"/>
              </a:rPr>
              <a:t>                                          </a:t>
            </a:r>
          </a:p>
        </p:txBody>
      </p:sp>
      <p:grpSp>
        <p:nvGrpSpPr>
          <p:cNvPr name="Group 5" id="5"/>
          <p:cNvGrpSpPr/>
          <p:nvPr/>
        </p:nvGrpSpPr>
        <p:grpSpPr>
          <a:xfrm rot="-1997387">
            <a:off x="12905140" y="-3983313"/>
            <a:ext cx="5470006" cy="11186337"/>
            <a:chOff x="0" y="0"/>
            <a:chExt cx="489014" cy="1000050"/>
          </a:xfrm>
        </p:grpSpPr>
        <p:sp>
          <p:nvSpPr>
            <p:cNvPr name="Freeform 6" id="6"/>
            <p:cNvSpPr/>
            <p:nvPr/>
          </p:nvSpPr>
          <p:spPr>
            <a:xfrm flipH="false" flipV="false" rot="0">
              <a:off x="0" y="0"/>
              <a:ext cx="489014" cy="1000050"/>
            </a:xfrm>
            <a:custGeom>
              <a:avLst/>
              <a:gdLst/>
              <a:ahLst/>
              <a:cxnLst/>
              <a:rect r="r" b="b" t="t" l="l"/>
              <a:pathLst>
                <a:path h="1000050" w="489014">
                  <a:moveTo>
                    <a:pt x="285814" y="0"/>
                  </a:moveTo>
                  <a:lnTo>
                    <a:pt x="0" y="0"/>
                  </a:lnTo>
                  <a:lnTo>
                    <a:pt x="203200" y="1000050"/>
                  </a:lnTo>
                  <a:lnTo>
                    <a:pt x="489014" y="1000050"/>
                  </a:lnTo>
                  <a:lnTo>
                    <a:pt x="285814" y="0"/>
                  </a:lnTo>
                  <a:close/>
                </a:path>
              </a:pathLst>
            </a:custGeom>
            <a:solidFill>
              <a:srgbClr val="356014">
                <a:alpha val="54902"/>
              </a:srgbClr>
            </a:solidFill>
          </p:spPr>
        </p:sp>
        <p:sp>
          <p:nvSpPr>
            <p:cNvPr name="TextBox 7" id="7"/>
            <p:cNvSpPr txBox="true"/>
            <p:nvPr/>
          </p:nvSpPr>
          <p:spPr>
            <a:xfrm>
              <a:off x="101600" y="-66675"/>
              <a:ext cx="285814" cy="1066725"/>
            </a:xfrm>
            <a:prstGeom prst="rect">
              <a:avLst/>
            </a:prstGeom>
          </p:spPr>
          <p:txBody>
            <a:bodyPr anchor="ctr" rtlCol="false" tIns="50800" lIns="50800" bIns="50800" rIns="50800"/>
            <a:lstStyle/>
            <a:p>
              <a:pPr algn="ctr">
                <a:lnSpc>
                  <a:spcPts val="3749"/>
                </a:lnSpc>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854330" y="4678979"/>
            <a:ext cx="9978766" cy="4579321"/>
            <a:chOff x="0" y="0"/>
            <a:chExt cx="13837240" cy="6350000"/>
          </a:xfrm>
        </p:grpSpPr>
        <p:sp>
          <p:nvSpPr>
            <p:cNvPr name="Freeform 3" id="3"/>
            <p:cNvSpPr/>
            <p:nvPr/>
          </p:nvSpPr>
          <p:spPr>
            <a:xfrm flipH="false" flipV="false" rot="0">
              <a:off x="0" y="0"/>
              <a:ext cx="13837241" cy="6350000"/>
            </a:xfrm>
            <a:custGeom>
              <a:avLst/>
              <a:gdLst/>
              <a:ahLst/>
              <a:cxnLst/>
              <a:rect r="r" b="b" t="t" l="l"/>
              <a:pathLst>
                <a:path h="6350000" w="13837241">
                  <a:moveTo>
                    <a:pt x="0" y="0"/>
                  </a:moveTo>
                  <a:lnTo>
                    <a:pt x="13837241" y="0"/>
                  </a:lnTo>
                  <a:lnTo>
                    <a:pt x="13837241" y="6350000"/>
                  </a:lnTo>
                  <a:lnTo>
                    <a:pt x="0" y="6350000"/>
                  </a:lnTo>
                  <a:close/>
                </a:path>
              </a:pathLst>
            </a:custGeom>
            <a:blipFill>
              <a:blip r:embed="rId2"/>
              <a:stretch>
                <a:fillRect l="-15745" t="0" r="-15745" b="0"/>
              </a:stretch>
            </a:blipFill>
          </p:spPr>
        </p:sp>
      </p:grpSp>
      <p:sp>
        <p:nvSpPr>
          <p:cNvPr name="TextBox 4" id="4"/>
          <p:cNvSpPr txBox="true"/>
          <p:nvPr/>
        </p:nvSpPr>
        <p:spPr>
          <a:xfrm rot="0">
            <a:off x="1106595" y="1066800"/>
            <a:ext cx="5058281" cy="2228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Key-Value stores</a:t>
            </a:r>
          </a:p>
        </p:txBody>
      </p:sp>
      <p:sp>
        <p:nvSpPr>
          <p:cNvPr name="TextBox 5" id="5"/>
          <p:cNvSpPr txBox="true"/>
          <p:nvPr/>
        </p:nvSpPr>
        <p:spPr>
          <a:xfrm rot="0">
            <a:off x="6854330" y="1467802"/>
            <a:ext cx="10404970" cy="1531620"/>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Là một loại cơ sở dữ liệu NoSQL lưu trữ dữ liệu dưới dạng một tập hợp các cặp khóa- giá trị, mỗi một khóa sẽ được liên kết với một giá trị cụ thể</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473021" y="4092570"/>
            <a:ext cx="11153697" cy="4925970"/>
          </a:xfrm>
          <a:custGeom>
            <a:avLst/>
            <a:gdLst/>
            <a:ahLst/>
            <a:cxnLst/>
            <a:rect r="r" b="b" t="t" l="l"/>
            <a:pathLst>
              <a:path h="4925970" w="11153697">
                <a:moveTo>
                  <a:pt x="0" y="0"/>
                </a:moveTo>
                <a:lnTo>
                  <a:pt x="11153698" y="0"/>
                </a:lnTo>
                <a:lnTo>
                  <a:pt x="11153698" y="4925969"/>
                </a:lnTo>
                <a:lnTo>
                  <a:pt x="0" y="4925969"/>
                </a:lnTo>
                <a:lnTo>
                  <a:pt x="0" y="0"/>
                </a:lnTo>
                <a:close/>
              </a:path>
            </a:pathLst>
          </a:custGeom>
          <a:blipFill>
            <a:blip r:embed="rId2"/>
            <a:stretch>
              <a:fillRect l="0" t="0" r="0" b="0"/>
            </a:stretch>
          </a:blipFill>
        </p:spPr>
      </p:sp>
      <p:sp>
        <p:nvSpPr>
          <p:cNvPr name="TextBox 3" id="3"/>
          <p:cNvSpPr txBox="true"/>
          <p:nvPr/>
        </p:nvSpPr>
        <p:spPr>
          <a:xfrm rot="0">
            <a:off x="1067647" y="1097011"/>
            <a:ext cx="5058281" cy="2228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Document stores</a:t>
            </a:r>
          </a:p>
        </p:txBody>
      </p:sp>
      <p:sp>
        <p:nvSpPr>
          <p:cNvPr name="TextBox 4" id="4"/>
          <p:cNvSpPr txBox="true"/>
          <p:nvPr/>
        </p:nvSpPr>
        <p:spPr>
          <a:xfrm rot="0">
            <a:off x="6815383" y="1498013"/>
            <a:ext cx="10404970" cy="2055495"/>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Là một loại cơ sở dữ liệu NoSQL lưu trữ và truy xuất dữ liệu dưới dạng các tài liệu. Có khả năng linh hoạt, có thể xử lý nhiều loại dữ liệu và cấu trúc khác nhau trong cùng một cơ sở dữ liệu.</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471898" y="4280413"/>
            <a:ext cx="9745633" cy="4233964"/>
          </a:xfrm>
          <a:custGeom>
            <a:avLst/>
            <a:gdLst/>
            <a:ahLst/>
            <a:cxnLst/>
            <a:rect r="r" b="b" t="t" l="l"/>
            <a:pathLst>
              <a:path h="4233964" w="9745633">
                <a:moveTo>
                  <a:pt x="0" y="0"/>
                </a:moveTo>
                <a:lnTo>
                  <a:pt x="9745633" y="0"/>
                </a:lnTo>
                <a:lnTo>
                  <a:pt x="9745633" y="4233964"/>
                </a:lnTo>
                <a:lnTo>
                  <a:pt x="0" y="4233964"/>
                </a:lnTo>
                <a:lnTo>
                  <a:pt x="0" y="0"/>
                </a:lnTo>
                <a:close/>
              </a:path>
            </a:pathLst>
          </a:custGeom>
          <a:blipFill>
            <a:blip r:embed="rId2"/>
            <a:stretch>
              <a:fillRect l="0" t="0" r="0" b="0"/>
            </a:stretch>
          </a:blipFill>
        </p:spPr>
      </p:sp>
      <p:sp>
        <p:nvSpPr>
          <p:cNvPr name="TextBox 3" id="3"/>
          <p:cNvSpPr txBox="true"/>
          <p:nvPr/>
        </p:nvSpPr>
        <p:spPr>
          <a:xfrm rot="0">
            <a:off x="1106595" y="1066800"/>
            <a:ext cx="5058281" cy="3371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Column-Family Database</a:t>
            </a:r>
          </a:p>
        </p:txBody>
      </p:sp>
      <p:sp>
        <p:nvSpPr>
          <p:cNvPr name="TextBox 4" id="4"/>
          <p:cNvSpPr txBox="true"/>
          <p:nvPr/>
        </p:nvSpPr>
        <p:spPr>
          <a:xfrm rot="0">
            <a:off x="6854330" y="1467802"/>
            <a:ext cx="10404970" cy="1531620"/>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Dữ liệu được lưu dưới dạng cột, thay vì các hàng như SQL. Mỗi hàng sẽ có một key/id riêng. Đặc biệt các hàng trong một bảng sẽ có số lượng cột khác nhau.</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144000" y="3780378"/>
            <a:ext cx="5029317" cy="5029317"/>
          </a:xfrm>
          <a:custGeom>
            <a:avLst/>
            <a:gdLst/>
            <a:ahLst/>
            <a:cxnLst/>
            <a:rect r="r" b="b" t="t" l="l"/>
            <a:pathLst>
              <a:path h="5029317" w="5029317">
                <a:moveTo>
                  <a:pt x="0" y="0"/>
                </a:moveTo>
                <a:lnTo>
                  <a:pt x="5029317" y="0"/>
                </a:lnTo>
                <a:lnTo>
                  <a:pt x="5029317" y="5029317"/>
                </a:lnTo>
                <a:lnTo>
                  <a:pt x="0" y="5029317"/>
                </a:lnTo>
                <a:lnTo>
                  <a:pt x="0" y="0"/>
                </a:lnTo>
                <a:close/>
              </a:path>
            </a:pathLst>
          </a:custGeom>
          <a:blipFill>
            <a:blip r:embed="rId2"/>
            <a:stretch>
              <a:fillRect l="0" t="0" r="0" b="0"/>
            </a:stretch>
          </a:blipFill>
        </p:spPr>
      </p:sp>
      <p:sp>
        <p:nvSpPr>
          <p:cNvPr name="TextBox 3" id="3"/>
          <p:cNvSpPr txBox="true"/>
          <p:nvPr/>
        </p:nvSpPr>
        <p:spPr>
          <a:xfrm rot="0">
            <a:off x="1106595" y="1066800"/>
            <a:ext cx="5058281" cy="2228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Graph Database</a:t>
            </a:r>
          </a:p>
        </p:txBody>
      </p:sp>
      <p:sp>
        <p:nvSpPr>
          <p:cNvPr name="TextBox 4" id="4"/>
          <p:cNvSpPr txBox="true"/>
          <p:nvPr/>
        </p:nvSpPr>
        <p:spPr>
          <a:xfrm rot="0">
            <a:off x="6854330" y="1467802"/>
            <a:ext cx="10404970" cy="1531620"/>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Dữ liệu trong graph database được lưu dưới dạng các node. Mỗi node sẽ có một label, một số properties như một row trong SQL.</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035636" y="2475184"/>
            <a:ext cx="3116779" cy="2668316"/>
            <a:chOff x="0" y="0"/>
            <a:chExt cx="8173079" cy="6997081"/>
          </a:xfrm>
        </p:grpSpPr>
        <p:sp>
          <p:nvSpPr>
            <p:cNvPr name="Freeform 3" id="3"/>
            <p:cNvSpPr/>
            <p:nvPr/>
          </p:nvSpPr>
          <p:spPr>
            <a:xfrm flipH="false" flipV="false" rot="0">
              <a:off x="0" y="0"/>
              <a:ext cx="8173079" cy="6997081"/>
            </a:xfrm>
            <a:custGeom>
              <a:avLst/>
              <a:gdLst/>
              <a:ahLst/>
              <a:cxnLst/>
              <a:rect r="r" b="b" t="t" l="l"/>
              <a:pathLst>
                <a:path h="6997081" w="8173079">
                  <a:moveTo>
                    <a:pt x="0" y="0"/>
                  </a:moveTo>
                  <a:lnTo>
                    <a:pt x="8173079" y="0"/>
                  </a:lnTo>
                  <a:lnTo>
                    <a:pt x="8173079" y="6997081"/>
                  </a:lnTo>
                  <a:lnTo>
                    <a:pt x="0" y="6997081"/>
                  </a:lnTo>
                  <a:close/>
                </a:path>
              </a:pathLst>
            </a:custGeom>
            <a:blipFill>
              <a:blip r:embed="rId2"/>
              <a:stretch>
                <a:fillRect l="0" t="-11229" r="0" b="-11229"/>
              </a:stretch>
            </a:blipFill>
          </p:spPr>
        </p:sp>
      </p:grpSp>
      <p:grpSp>
        <p:nvGrpSpPr>
          <p:cNvPr name="Group 4" id="4"/>
          <p:cNvGrpSpPr/>
          <p:nvPr/>
        </p:nvGrpSpPr>
        <p:grpSpPr>
          <a:xfrm rot="0">
            <a:off x="3926168" y="2475184"/>
            <a:ext cx="3193135" cy="2668316"/>
            <a:chOff x="0" y="0"/>
            <a:chExt cx="6350000" cy="5306323"/>
          </a:xfrm>
        </p:grpSpPr>
        <p:sp>
          <p:nvSpPr>
            <p:cNvPr name="Freeform 5" id="5"/>
            <p:cNvSpPr/>
            <p:nvPr/>
          </p:nvSpPr>
          <p:spPr>
            <a:xfrm flipH="false" flipV="false" rot="0">
              <a:off x="0" y="0"/>
              <a:ext cx="6350000" cy="5306323"/>
            </a:xfrm>
            <a:custGeom>
              <a:avLst/>
              <a:gdLst/>
              <a:ahLst/>
              <a:cxnLst/>
              <a:rect r="r" b="b" t="t" l="l"/>
              <a:pathLst>
                <a:path h="5306323" w="6350000">
                  <a:moveTo>
                    <a:pt x="0" y="0"/>
                  </a:moveTo>
                  <a:lnTo>
                    <a:pt x="6350000" y="0"/>
                  </a:lnTo>
                  <a:lnTo>
                    <a:pt x="6350000" y="5306323"/>
                  </a:lnTo>
                  <a:lnTo>
                    <a:pt x="0" y="5306323"/>
                  </a:lnTo>
                  <a:close/>
                </a:path>
              </a:pathLst>
            </a:custGeom>
            <a:blipFill>
              <a:blip r:embed="rId3"/>
              <a:stretch>
                <a:fillRect l="-7519" t="0" r="-7519" b="0"/>
              </a:stretch>
            </a:blipFill>
          </p:spPr>
        </p:sp>
      </p:grpSp>
      <p:sp>
        <p:nvSpPr>
          <p:cNvPr name="TextBox 6" id="6"/>
          <p:cNvSpPr txBox="true"/>
          <p:nvPr/>
        </p:nvSpPr>
        <p:spPr>
          <a:xfrm rot="0">
            <a:off x="4053716" y="5503161"/>
            <a:ext cx="3619436" cy="563881"/>
          </a:xfrm>
          <a:prstGeom prst="rect">
            <a:avLst/>
          </a:prstGeom>
        </p:spPr>
        <p:txBody>
          <a:bodyPr anchor="t" rtlCol="false" tIns="0" lIns="0" bIns="0" rIns="0">
            <a:spAutoFit/>
          </a:bodyPr>
          <a:lstStyle/>
          <a:p>
            <a:pPr>
              <a:lnSpc>
                <a:spcPts val="4799"/>
              </a:lnSpc>
            </a:pPr>
            <a:r>
              <a:rPr lang="en-US" sz="3199">
                <a:solidFill>
                  <a:srgbClr val="356014"/>
                </a:solidFill>
                <a:latin typeface="Montserrat Bold"/>
              </a:rPr>
              <a:t>Ưu điểm: </a:t>
            </a:r>
          </a:p>
        </p:txBody>
      </p:sp>
      <p:sp>
        <p:nvSpPr>
          <p:cNvPr name="TextBox 7" id="7"/>
          <p:cNvSpPr txBox="true"/>
          <p:nvPr/>
        </p:nvSpPr>
        <p:spPr>
          <a:xfrm rot="0">
            <a:off x="3827549" y="6305995"/>
            <a:ext cx="3845603" cy="2527935"/>
          </a:xfrm>
          <a:prstGeom prst="rect">
            <a:avLst/>
          </a:prstGeom>
        </p:spPr>
        <p:txBody>
          <a:bodyPr anchor="t" rtlCol="false" tIns="0" lIns="0" bIns="0" rIns="0">
            <a:spAutoFit/>
          </a:bodyPr>
          <a:lstStyle/>
          <a:p>
            <a:pPr marL="604518" indent="-302259" lvl="1">
              <a:lnSpc>
                <a:spcPts val="4199"/>
              </a:lnSpc>
              <a:buFont typeface="Arial"/>
              <a:buChar char="•"/>
            </a:pPr>
            <a:r>
              <a:rPr lang="en-US" sz="2799">
                <a:solidFill>
                  <a:srgbClr val="545454"/>
                </a:solidFill>
                <a:latin typeface="Montserrat Bold"/>
              </a:rPr>
              <a:t>Linh hoạt và dễ mở rộng.</a:t>
            </a:r>
          </a:p>
          <a:p>
            <a:pPr marL="604518" indent="-302259" lvl="1">
              <a:lnSpc>
                <a:spcPts val="4199"/>
              </a:lnSpc>
              <a:buFont typeface="Arial"/>
              <a:buChar char="•"/>
            </a:pPr>
            <a:r>
              <a:rPr lang="en-US" sz="2799">
                <a:solidFill>
                  <a:srgbClr val="545454"/>
                </a:solidFill>
                <a:latin typeface="Montserrat Bold"/>
              </a:rPr>
              <a:t>Tốc độ truy xuất nhanh.</a:t>
            </a:r>
          </a:p>
          <a:p>
            <a:pPr>
              <a:lnSpc>
                <a:spcPts val="3749"/>
              </a:lnSpc>
            </a:pPr>
          </a:p>
        </p:txBody>
      </p:sp>
      <p:grpSp>
        <p:nvGrpSpPr>
          <p:cNvPr name="Group 8" id="8"/>
          <p:cNvGrpSpPr/>
          <p:nvPr/>
        </p:nvGrpSpPr>
        <p:grpSpPr>
          <a:xfrm rot="8986853">
            <a:off x="15827869" y="-1630517"/>
            <a:ext cx="3212157" cy="7904326"/>
            <a:chOff x="0" y="0"/>
            <a:chExt cx="406400" cy="1000050"/>
          </a:xfrm>
        </p:grpSpPr>
        <p:sp>
          <p:nvSpPr>
            <p:cNvPr name="Freeform 9" id="9"/>
            <p:cNvSpPr/>
            <p:nvPr/>
          </p:nvSpPr>
          <p:spPr>
            <a:xfrm flipH="false" flipV="false" rot="0">
              <a:off x="0" y="0"/>
              <a:ext cx="406400" cy="1000050"/>
            </a:xfrm>
            <a:custGeom>
              <a:avLst/>
              <a:gdLst/>
              <a:ahLst/>
              <a:cxnLst/>
              <a:rect r="r" b="b" t="t" l="l"/>
              <a:pathLst>
                <a:path h="1000050" w="406400">
                  <a:moveTo>
                    <a:pt x="203200" y="0"/>
                  </a:moveTo>
                  <a:lnTo>
                    <a:pt x="0" y="0"/>
                  </a:lnTo>
                  <a:lnTo>
                    <a:pt x="203200" y="1000050"/>
                  </a:lnTo>
                  <a:lnTo>
                    <a:pt x="406400" y="1000050"/>
                  </a:lnTo>
                  <a:lnTo>
                    <a:pt x="203200" y="0"/>
                  </a:lnTo>
                  <a:close/>
                </a:path>
              </a:pathLst>
            </a:custGeom>
            <a:solidFill>
              <a:srgbClr val="356014">
                <a:alpha val="54902"/>
              </a:srgbClr>
            </a:solidFill>
          </p:spPr>
        </p:sp>
        <p:sp>
          <p:nvSpPr>
            <p:cNvPr name="TextBox 10" id="10"/>
            <p:cNvSpPr txBox="true"/>
            <p:nvPr/>
          </p:nvSpPr>
          <p:spPr>
            <a:xfrm>
              <a:off x="101600" y="-66675"/>
              <a:ext cx="203200" cy="1066725"/>
            </a:xfrm>
            <a:prstGeom prst="rect">
              <a:avLst/>
            </a:prstGeom>
          </p:spPr>
          <p:txBody>
            <a:bodyPr anchor="ctr" rtlCol="false" tIns="50800" lIns="50800" bIns="50800" rIns="50800"/>
            <a:lstStyle/>
            <a:p>
              <a:pPr algn="ctr">
                <a:lnSpc>
                  <a:spcPts val="3749"/>
                </a:lnSpc>
              </a:pPr>
            </a:p>
          </p:txBody>
        </p:sp>
      </p:grpSp>
      <p:sp>
        <p:nvSpPr>
          <p:cNvPr name="TextBox 11" id="11"/>
          <p:cNvSpPr txBox="true"/>
          <p:nvPr/>
        </p:nvSpPr>
        <p:spPr>
          <a:xfrm rot="0">
            <a:off x="12035636" y="5503161"/>
            <a:ext cx="3619436" cy="563881"/>
          </a:xfrm>
          <a:prstGeom prst="rect">
            <a:avLst/>
          </a:prstGeom>
        </p:spPr>
        <p:txBody>
          <a:bodyPr anchor="t" rtlCol="false" tIns="0" lIns="0" bIns="0" rIns="0">
            <a:spAutoFit/>
          </a:bodyPr>
          <a:lstStyle/>
          <a:p>
            <a:pPr>
              <a:lnSpc>
                <a:spcPts val="4799"/>
              </a:lnSpc>
            </a:pPr>
            <a:r>
              <a:rPr lang="en-US" sz="3199">
                <a:solidFill>
                  <a:srgbClr val="356014"/>
                </a:solidFill>
                <a:latin typeface="Montserrat Bold"/>
              </a:rPr>
              <a:t>Nhược điểm: </a:t>
            </a:r>
          </a:p>
        </p:txBody>
      </p:sp>
      <p:sp>
        <p:nvSpPr>
          <p:cNvPr name="TextBox 12" id="12"/>
          <p:cNvSpPr txBox="true"/>
          <p:nvPr/>
        </p:nvSpPr>
        <p:spPr>
          <a:xfrm rot="0">
            <a:off x="12035636" y="6305995"/>
            <a:ext cx="3845603" cy="3051810"/>
          </a:xfrm>
          <a:prstGeom prst="rect">
            <a:avLst/>
          </a:prstGeom>
        </p:spPr>
        <p:txBody>
          <a:bodyPr anchor="t" rtlCol="false" tIns="0" lIns="0" bIns="0" rIns="0">
            <a:spAutoFit/>
          </a:bodyPr>
          <a:lstStyle/>
          <a:p>
            <a:pPr marL="604518" indent="-302259" lvl="1">
              <a:lnSpc>
                <a:spcPts val="4199"/>
              </a:lnSpc>
              <a:buFont typeface="Arial"/>
              <a:buChar char="•"/>
            </a:pPr>
            <a:r>
              <a:rPr lang="en-US" sz="2799">
                <a:solidFill>
                  <a:srgbClr val="545454"/>
                </a:solidFill>
                <a:latin typeface="Montserrat Bold"/>
              </a:rPr>
              <a:t>Khó thực hiện những truy vấn phức tạp</a:t>
            </a:r>
          </a:p>
          <a:p>
            <a:pPr marL="604518" indent="-302259" lvl="1">
              <a:lnSpc>
                <a:spcPts val="4199"/>
              </a:lnSpc>
              <a:buFont typeface="Arial"/>
              <a:buChar char="•"/>
            </a:pPr>
            <a:r>
              <a:rPr lang="en-US" sz="2799">
                <a:solidFill>
                  <a:srgbClr val="545454"/>
                </a:solidFill>
                <a:latin typeface="Montserrat Bold"/>
              </a:rPr>
              <a:t>Chưa được phổ biến rộng rãi</a:t>
            </a:r>
            <a:r>
              <a:rPr lang="en-US" sz="2799">
                <a:solidFill>
                  <a:srgbClr val="545454"/>
                </a:solidFill>
                <a:latin typeface="Montserrat Bold"/>
              </a:rPr>
              <a:t>.</a:t>
            </a:r>
          </a:p>
          <a:p>
            <a:pPr>
              <a:lnSpc>
                <a:spcPts val="3749"/>
              </a:lnSpc>
            </a:pPr>
          </a:p>
        </p:txBody>
      </p:sp>
      <p:sp>
        <p:nvSpPr>
          <p:cNvPr name="TextBox 13" id="13"/>
          <p:cNvSpPr txBox="true"/>
          <p:nvPr/>
        </p:nvSpPr>
        <p:spPr>
          <a:xfrm rot="0">
            <a:off x="1207828" y="941659"/>
            <a:ext cx="11232079" cy="1085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Ưu và nhược điểm của NoSQL</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755832" y="1259006"/>
            <a:ext cx="8531702" cy="7768987"/>
            <a:chOff x="0" y="0"/>
            <a:chExt cx="6973407" cy="6350000"/>
          </a:xfrm>
        </p:grpSpPr>
        <p:sp>
          <p:nvSpPr>
            <p:cNvPr name="Freeform 3" id="3"/>
            <p:cNvSpPr/>
            <p:nvPr/>
          </p:nvSpPr>
          <p:spPr>
            <a:xfrm flipH="false" flipV="false" rot="0">
              <a:off x="0" y="0"/>
              <a:ext cx="6973407" cy="6350000"/>
            </a:xfrm>
            <a:custGeom>
              <a:avLst/>
              <a:gdLst/>
              <a:ahLst/>
              <a:cxnLst/>
              <a:rect r="r" b="b" t="t" l="l"/>
              <a:pathLst>
                <a:path h="6350000" w="6973407">
                  <a:moveTo>
                    <a:pt x="0" y="0"/>
                  </a:moveTo>
                  <a:lnTo>
                    <a:pt x="6973407" y="0"/>
                  </a:lnTo>
                  <a:lnTo>
                    <a:pt x="6973407" y="6350000"/>
                  </a:lnTo>
                  <a:lnTo>
                    <a:pt x="0" y="6350000"/>
                  </a:lnTo>
                  <a:close/>
                </a:path>
              </a:pathLst>
            </a:custGeom>
            <a:blipFill>
              <a:blip r:embed="rId2"/>
              <a:stretch>
                <a:fillRect l="-31110" t="0" r="-31110" b="0"/>
              </a:stretch>
            </a:blipFill>
          </p:spPr>
        </p:sp>
      </p:grpSp>
      <p:sp>
        <p:nvSpPr>
          <p:cNvPr name="TextBox 4" id="4"/>
          <p:cNvSpPr txBox="true"/>
          <p:nvPr/>
        </p:nvSpPr>
        <p:spPr>
          <a:xfrm rot="0">
            <a:off x="1000466" y="1299907"/>
            <a:ext cx="7755365" cy="2228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Giới thiệu về MongoDB</a:t>
            </a:r>
          </a:p>
        </p:txBody>
      </p:sp>
      <p:sp>
        <p:nvSpPr>
          <p:cNvPr name="TextBox 5" id="5"/>
          <p:cNvSpPr txBox="true"/>
          <p:nvPr/>
        </p:nvSpPr>
        <p:spPr>
          <a:xfrm rot="0">
            <a:off x="1263330" y="4454002"/>
            <a:ext cx="5708189" cy="3103245"/>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MongoDB là một cơ sở dữ liệu đa nền tảng, hoạt động trên các khái niệm Collection và Document, nó cung cấp hiệu suất cao, tính khả dụng cao và khả năng mở rộng dễ dàng.</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57250"/>
            <a:ext cx="7771789" cy="1085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Đánh giá kết quả</a:t>
            </a:r>
          </a:p>
        </p:txBody>
      </p:sp>
      <p:sp>
        <p:nvSpPr>
          <p:cNvPr name="TextBox 3" id="3"/>
          <p:cNvSpPr txBox="true"/>
          <p:nvPr/>
        </p:nvSpPr>
        <p:spPr>
          <a:xfrm rot="0">
            <a:off x="1173986" y="3653491"/>
            <a:ext cx="6565965" cy="5722620"/>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Tỉnh Trà Vinh nằm ở vùng Đồng bằng Sông Cửu Long, là một địa điểm du lịch thuận lợi với nhiều đặc điểm nổi bật, du khách khi đến Trà Vinh sẽ được tham quan nhiều địa điểm nổi tiếng tại Trà Vinh, gắn liền với các địa điểm là nhiều hoạt động vui chơi giải trí khác nhau, ngoài ra du khách còn có thể thưởng thức các đặc sản nổi tiếng tại điểm du lịch.</a:t>
            </a:r>
          </a:p>
        </p:txBody>
      </p:sp>
      <p:sp>
        <p:nvSpPr>
          <p:cNvPr name="TextBox 4" id="4"/>
          <p:cNvSpPr txBox="true"/>
          <p:nvPr/>
        </p:nvSpPr>
        <p:spPr>
          <a:xfrm rot="0">
            <a:off x="1028700" y="2771686"/>
            <a:ext cx="5333946" cy="588646"/>
          </a:xfrm>
          <a:prstGeom prst="rect">
            <a:avLst/>
          </a:prstGeom>
        </p:spPr>
        <p:txBody>
          <a:bodyPr anchor="t" rtlCol="false" tIns="0" lIns="0" bIns="0" rIns="0">
            <a:spAutoFit/>
          </a:bodyPr>
          <a:lstStyle/>
          <a:p>
            <a:pPr>
              <a:lnSpc>
                <a:spcPts val="4949"/>
              </a:lnSpc>
            </a:pPr>
            <a:r>
              <a:rPr lang="en-US" sz="3299">
                <a:solidFill>
                  <a:srgbClr val="356014"/>
                </a:solidFill>
                <a:latin typeface="Montserrat Bold"/>
              </a:rPr>
              <a:t>Mô tả địa điểm du lịch:</a:t>
            </a:r>
          </a:p>
        </p:txBody>
      </p:sp>
      <p:sp>
        <p:nvSpPr>
          <p:cNvPr name="Freeform 5" id="5"/>
          <p:cNvSpPr/>
          <p:nvPr/>
        </p:nvSpPr>
        <p:spPr>
          <a:xfrm flipH="false" flipV="false" rot="0">
            <a:off x="8573921" y="1485900"/>
            <a:ext cx="9152832" cy="8229600"/>
          </a:xfrm>
          <a:custGeom>
            <a:avLst/>
            <a:gdLst/>
            <a:ahLst/>
            <a:cxnLst/>
            <a:rect r="r" b="b" t="t" l="l"/>
            <a:pathLst>
              <a:path h="8229600" w="9152832">
                <a:moveTo>
                  <a:pt x="0" y="0"/>
                </a:moveTo>
                <a:lnTo>
                  <a:pt x="9152833" y="0"/>
                </a:lnTo>
                <a:lnTo>
                  <a:pt x="9152833" y="8229600"/>
                </a:lnTo>
                <a:lnTo>
                  <a:pt x="0" y="8229600"/>
                </a:lnTo>
                <a:lnTo>
                  <a:pt x="0" y="0"/>
                </a:lnTo>
                <a:close/>
              </a:path>
            </a:pathLst>
          </a:custGeom>
          <a:blipFill>
            <a:blip r:embed="rId2"/>
            <a:stretch>
              <a:fillRect l="-19884" t="0" r="0" b="0"/>
            </a:stretch>
          </a:blipFill>
        </p:spPr>
      </p:sp>
      <p:grpSp>
        <p:nvGrpSpPr>
          <p:cNvPr name="Group 6" id="6"/>
          <p:cNvGrpSpPr/>
          <p:nvPr/>
        </p:nvGrpSpPr>
        <p:grpSpPr>
          <a:xfrm rot="-1997387">
            <a:off x="15157993" y="-2830965"/>
            <a:ext cx="3290152" cy="7904326"/>
            <a:chOff x="0" y="0"/>
            <a:chExt cx="416268" cy="1000050"/>
          </a:xfrm>
        </p:grpSpPr>
        <p:sp>
          <p:nvSpPr>
            <p:cNvPr name="Freeform 7" id="7"/>
            <p:cNvSpPr/>
            <p:nvPr/>
          </p:nvSpPr>
          <p:spPr>
            <a:xfrm flipH="false" flipV="false" rot="0">
              <a:off x="0" y="0"/>
              <a:ext cx="416268" cy="1000050"/>
            </a:xfrm>
            <a:custGeom>
              <a:avLst/>
              <a:gdLst/>
              <a:ahLst/>
              <a:cxnLst/>
              <a:rect r="r" b="b" t="t" l="l"/>
              <a:pathLst>
                <a:path h="1000050" w="416268">
                  <a:moveTo>
                    <a:pt x="213068" y="0"/>
                  </a:moveTo>
                  <a:lnTo>
                    <a:pt x="0" y="0"/>
                  </a:lnTo>
                  <a:lnTo>
                    <a:pt x="203200" y="1000050"/>
                  </a:lnTo>
                  <a:lnTo>
                    <a:pt x="416268" y="1000050"/>
                  </a:lnTo>
                  <a:lnTo>
                    <a:pt x="213068" y="0"/>
                  </a:lnTo>
                  <a:close/>
                </a:path>
              </a:pathLst>
            </a:custGeom>
            <a:solidFill>
              <a:srgbClr val="356014">
                <a:alpha val="54902"/>
              </a:srgbClr>
            </a:solidFill>
          </p:spPr>
        </p:sp>
        <p:sp>
          <p:nvSpPr>
            <p:cNvPr name="TextBox 8" id="8"/>
            <p:cNvSpPr txBox="true"/>
            <p:nvPr/>
          </p:nvSpPr>
          <p:spPr>
            <a:xfrm>
              <a:off x="101600" y="-66675"/>
              <a:ext cx="213068" cy="1066725"/>
            </a:xfrm>
            <a:prstGeom prst="rect">
              <a:avLst/>
            </a:prstGeom>
          </p:spPr>
          <p:txBody>
            <a:bodyPr anchor="ctr" rtlCol="false" tIns="50800" lIns="50800" bIns="50800" rIns="50800"/>
            <a:lstStyle/>
            <a:p>
              <a:pPr algn="ctr">
                <a:lnSpc>
                  <a:spcPts val="3749"/>
                </a:lnSpc>
              </a:pPr>
            </a:p>
          </p:txBody>
        </p:sp>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149057" y="1028700"/>
            <a:ext cx="6110243" cy="8229600"/>
            <a:chOff x="0" y="0"/>
            <a:chExt cx="3632200" cy="4892040"/>
          </a:xfrm>
        </p:grpSpPr>
        <p:sp>
          <p:nvSpPr>
            <p:cNvPr name="Freeform 3" id="3"/>
            <p:cNvSpPr/>
            <p:nvPr/>
          </p:nvSpPr>
          <p:spPr>
            <a:xfrm flipH="false" flipV="false" rot="0">
              <a:off x="15240" y="15240"/>
              <a:ext cx="3600450" cy="4860290"/>
            </a:xfrm>
            <a:custGeom>
              <a:avLst/>
              <a:gdLst/>
              <a:ahLst/>
              <a:cxnLst/>
              <a:rect r="r" b="b" t="t" l="l"/>
              <a:pathLst>
                <a:path h="4860290" w="3600450">
                  <a:moveTo>
                    <a:pt x="0" y="0"/>
                  </a:moveTo>
                  <a:lnTo>
                    <a:pt x="3600450" y="0"/>
                  </a:lnTo>
                  <a:lnTo>
                    <a:pt x="3600450" y="4860290"/>
                  </a:lnTo>
                  <a:lnTo>
                    <a:pt x="0" y="4860290"/>
                  </a:lnTo>
                  <a:close/>
                </a:path>
              </a:pathLst>
            </a:custGeom>
            <a:blipFill>
              <a:blip r:embed="rId2"/>
              <a:stretch>
                <a:fillRect l="-17495" t="0" r="-17495" b="0"/>
              </a:stretch>
            </a:blipFill>
          </p:spPr>
        </p:sp>
        <p:sp>
          <p:nvSpPr>
            <p:cNvPr name="Freeform 4" id="4"/>
            <p:cNvSpPr/>
            <p:nvPr/>
          </p:nvSpPr>
          <p:spPr>
            <a:xfrm flipH="false" flipV="false" rot="0">
              <a:off x="0" y="0"/>
              <a:ext cx="3632200" cy="4892040"/>
            </a:xfrm>
            <a:custGeom>
              <a:avLst/>
              <a:gdLst/>
              <a:ahLst/>
              <a:cxnLst/>
              <a:rect r="r" b="b" t="t" l="l"/>
              <a:pathLst>
                <a:path h="4892040" w="3632200">
                  <a:moveTo>
                    <a:pt x="3632200" y="4892040"/>
                  </a:moveTo>
                  <a:lnTo>
                    <a:pt x="0" y="4892040"/>
                  </a:lnTo>
                  <a:lnTo>
                    <a:pt x="0" y="0"/>
                  </a:lnTo>
                  <a:lnTo>
                    <a:pt x="3632200" y="0"/>
                  </a:lnTo>
                  <a:lnTo>
                    <a:pt x="3632200" y="4892040"/>
                  </a:lnTo>
                  <a:close/>
                  <a:moveTo>
                    <a:pt x="31750" y="4860290"/>
                  </a:moveTo>
                  <a:lnTo>
                    <a:pt x="3600450" y="4860290"/>
                  </a:lnTo>
                  <a:lnTo>
                    <a:pt x="3600450" y="31750"/>
                  </a:lnTo>
                  <a:lnTo>
                    <a:pt x="31750" y="31750"/>
                  </a:lnTo>
                  <a:lnTo>
                    <a:pt x="31750" y="4860290"/>
                  </a:lnTo>
                  <a:close/>
                </a:path>
              </a:pathLst>
            </a:custGeom>
            <a:solidFill>
              <a:srgbClr val="FFFFFF"/>
            </a:solidFill>
          </p:spPr>
        </p:sp>
      </p:grpSp>
      <p:grpSp>
        <p:nvGrpSpPr>
          <p:cNvPr name="Group 5" id="5"/>
          <p:cNvGrpSpPr/>
          <p:nvPr/>
        </p:nvGrpSpPr>
        <p:grpSpPr>
          <a:xfrm rot="-1997387">
            <a:off x="15227928" y="-2617493"/>
            <a:ext cx="3212157" cy="7904326"/>
            <a:chOff x="0" y="0"/>
            <a:chExt cx="406400" cy="1000050"/>
          </a:xfrm>
        </p:grpSpPr>
        <p:sp>
          <p:nvSpPr>
            <p:cNvPr name="Freeform 6" id="6"/>
            <p:cNvSpPr/>
            <p:nvPr/>
          </p:nvSpPr>
          <p:spPr>
            <a:xfrm flipH="false" flipV="false" rot="0">
              <a:off x="0" y="0"/>
              <a:ext cx="406400" cy="1000050"/>
            </a:xfrm>
            <a:custGeom>
              <a:avLst/>
              <a:gdLst/>
              <a:ahLst/>
              <a:cxnLst/>
              <a:rect r="r" b="b" t="t" l="l"/>
              <a:pathLst>
                <a:path h="1000050" w="406400">
                  <a:moveTo>
                    <a:pt x="203200" y="0"/>
                  </a:moveTo>
                  <a:lnTo>
                    <a:pt x="0" y="0"/>
                  </a:lnTo>
                  <a:lnTo>
                    <a:pt x="203200" y="1000050"/>
                  </a:lnTo>
                  <a:lnTo>
                    <a:pt x="406400" y="1000050"/>
                  </a:lnTo>
                  <a:lnTo>
                    <a:pt x="203200" y="0"/>
                  </a:lnTo>
                  <a:close/>
                </a:path>
              </a:pathLst>
            </a:custGeom>
            <a:solidFill>
              <a:srgbClr val="356014">
                <a:alpha val="54902"/>
              </a:srgbClr>
            </a:solidFill>
          </p:spPr>
        </p:sp>
        <p:sp>
          <p:nvSpPr>
            <p:cNvPr name="TextBox 7" id="7"/>
            <p:cNvSpPr txBox="true"/>
            <p:nvPr/>
          </p:nvSpPr>
          <p:spPr>
            <a:xfrm>
              <a:off x="101600" y="-66675"/>
              <a:ext cx="203200" cy="1066725"/>
            </a:xfrm>
            <a:prstGeom prst="rect">
              <a:avLst/>
            </a:prstGeom>
          </p:spPr>
          <p:txBody>
            <a:bodyPr anchor="ctr" rtlCol="false" tIns="50800" lIns="50800" bIns="50800" rIns="50800"/>
            <a:lstStyle/>
            <a:p>
              <a:pPr algn="ctr">
                <a:lnSpc>
                  <a:spcPts val="3749"/>
                </a:lnSpc>
              </a:pPr>
            </a:p>
          </p:txBody>
        </p:sp>
      </p:grpSp>
      <p:sp>
        <p:nvSpPr>
          <p:cNvPr name="TextBox 8" id="8"/>
          <p:cNvSpPr txBox="true"/>
          <p:nvPr/>
        </p:nvSpPr>
        <p:spPr>
          <a:xfrm rot="0">
            <a:off x="1028700" y="857250"/>
            <a:ext cx="7771789" cy="1085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Kết luận </a:t>
            </a:r>
          </a:p>
        </p:txBody>
      </p:sp>
      <p:sp>
        <p:nvSpPr>
          <p:cNvPr name="TextBox 9" id="9"/>
          <p:cNvSpPr txBox="true"/>
          <p:nvPr/>
        </p:nvSpPr>
        <p:spPr>
          <a:xfrm rot="0">
            <a:off x="1028700" y="3941851"/>
            <a:ext cx="6565965" cy="3627120"/>
          </a:xfrm>
          <a:prstGeom prst="rect">
            <a:avLst/>
          </a:prstGeom>
        </p:spPr>
        <p:txBody>
          <a:bodyPr anchor="t" rtlCol="false" tIns="0" lIns="0" bIns="0" rIns="0">
            <a:spAutoFit/>
          </a:bodyPr>
          <a:lstStyle/>
          <a:p>
            <a:pPr marL="604518" indent="-302259" lvl="1">
              <a:lnSpc>
                <a:spcPts val="4199"/>
              </a:lnSpc>
              <a:buFont typeface="Arial"/>
              <a:buChar char="•"/>
            </a:pPr>
            <a:r>
              <a:rPr lang="en-US" sz="2799">
                <a:solidFill>
                  <a:srgbClr val="545454"/>
                </a:solidFill>
                <a:latin typeface="Montserrat Bold"/>
              </a:rPr>
              <a:t>Thiết kế được cơ sở dữ liệu về giới thiệu du lịch tỉnh Trà Vinh có thể lưu trữ dữ liệu liên quan đến du lịch.</a:t>
            </a:r>
          </a:p>
          <a:p>
            <a:pPr marL="604518" indent="-302259" lvl="1">
              <a:lnSpc>
                <a:spcPts val="4199"/>
              </a:lnSpc>
              <a:buFont typeface="Arial"/>
              <a:buChar char="•"/>
            </a:pPr>
            <a:r>
              <a:rPr lang="en-US" sz="2799">
                <a:solidFill>
                  <a:srgbClr val="545454"/>
                </a:solidFill>
                <a:latin typeface="Montserrat Bold"/>
              </a:rPr>
              <a:t>Đáp ứng yêu cầu lưu trữ, truy vấn và xử lý thông tin về điểm đến du lịch.</a:t>
            </a:r>
          </a:p>
        </p:txBody>
      </p:sp>
      <p:sp>
        <p:nvSpPr>
          <p:cNvPr name="TextBox 10" id="10"/>
          <p:cNvSpPr txBox="true"/>
          <p:nvPr/>
        </p:nvSpPr>
        <p:spPr>
          <a:xfrm rot="0">
            <a:off x="1295158" y="3076510"/>
            <a:ext cx="4259179" cy="588646"/>
          </a:xfrm>
          <a:prstGeom prst="rect">
            <a:avLst/>
          </a:prstGeom>
        </p:spPr>
        <p:txBody>
          <a:bodyPr anchor="t" rtlCol="false" tIns="0" lIns="0" bIns="0" rIns="0">
            <a:spAutoFit/>
          </a:bodyPr>
          <a:lstStyle/>
          <a:p>
            <a:pPr>
              <a:lnSpc>
                <a:spcPts val="4949"/>
              </a:lnSpc>
            </a:pPr>
            <a:r>
              <a:rPr lang="en-US" sz="3299">
                <a:solidFill>
                  <a:srgbClr val="356014"/>
                </a:solidFill>
                <a:latin typeface="Montserrat Bold"/>
              </a:rPr>
              <a:t>Kết quả đạt dược:</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149057" y="1028700"/>
            <a:ext cx="6110243" cy="8229600"/>
            <a:chOff x="0" y="0"/>
            <a:chExt cx="3632200" cy="4892040"/>
          </a:xfrm>
        </p:grpSpPr>
        <p:sp>
          <p:nvSpPr>
            <p:cNvPr name="Freeform 3" id="3"/>
            <p:cNvSpPr/>
            <p:nvPr/>
          </p:nvSpPr>
          <p:spPr>
            <a:xfrm flipH="false" flipV="false" rot="0">
              <a:off x="15240" y="15240"/>
              <a:ext cx="3600450" cy="4860290"/>
            </a:xfrm>
            <a:custGeom>
              <a:avLst/>
              <a:gdLst/>
              <a:ahLst/>
              <a:cxnLst/>
              <a:rect r="r" b="b" t="t" l="l"/>
              <a:pathLst>
                <a:path h="4860290" w="3600450">
                  <a:moveTo>
                    <a:pt x="0" y="0"/>
                  </a:moveTo>
                  <a:lnTo>
                    <a:pt x="3600450" y="0"/>
                  </a:lnTo>
                  <a:lnTo>
                    <a:pt x="3600450" y="4860290"/>
                  </a:lnTo>
                  <a:lnTo>
                    <a:pt x="0" y="4860290"/>
                  </a:lnTo>
                  <a:close/>
                </a:path>
              </a:pathLst>
            </a:custGeom>
            <a:blipFill>
              <a:blip r:embed="rId2"/>
              <a:stretch>
                <a:fillRect l="-50151" t="0" r="-50151" b="0"/>
              </a:stretch>
            </a:blipFill>
          </p:spPr>
        </p:sp>
        <p:sp>
          <p:nvSpPr>
            <p:cNvPr name="Freeform 4" id="4"/>
            <p:cNvSpPr/>
            <p:nvPr/>
          </p:nvSpPr>
          <p:spPr>
            <a:xfrm flipH="false" flipV="false" rot="0">
              <a:off x="0" y="0"/>
              <a:ext cx="3632200" cy="4892040"/>
            </a:xfrm>
            <a:custGeom>
              <a:avLst/>
              <a:gdLst/>
              <a:ahLst/>
              <a:cxnLst/>
              <a:rect r="r" b="b" t="t" l="l"/>
              <a:pathLst>
                <a:path h="4892040" w="3632200">
                  <a:moveTo>
                    <a:pt x="3632200" y="4892040"/>
                  </a:moveTo>
                  <a:lnTo>
                    <a:pt x="0" y="4892040"/>
                  </a:lnTo>
                  <a:lnTo>
                    <a:pt x="0" y="0"/>
                  </a:lnTo>
                  <a:lnTo>
                    <a:pt x="3632200" y="0"/>
                  </a:lnTo>
                  <a:lnTo>
                    <a:pt x="3632200" y="4892040"/>
                  </a:lnTo>
                  <a:close/>
                  <a:moveTo>
                    <a:pt x="31750" y="4860290"/>
                  </a:moveTo>
                  <a:lnTo>
                    <a:pt x="3600450" y="4860290"/>
                  </a:lnTo>
                  <a:lnTo>
                    <a:pt x="3600450" y="31750"/>
                  </a:lnTo>
                  <a:lnTo>
                    <a:pt x="31750" y="31750"/>
                  </a:lnTo>
                  <a:lnTo>
                    <a:pt x="31750" y="4860290"/>
                  </a:lnTo>
                  <a:close/>
                </a:path>
              </a:pathLst>
            </a:custGeom>
            <a:solidFill>
              <a:srgbClr val="FFFFFF"/>
            </a:solidFill>
          </p:spPr>
        </p:sp>
      </p:grpSp>
      <p:grpSp>
        <p:nvGrpSpPr>
          <p:cNvPr name="Group 5" id="5"/>
          <p:cNvGrpSpPr/>
          <p:nvPr/>
        </p:nvGrpSpPr>
        <p:grpSpPr>
          <a:xfrm rot="-1997387">
            <a:off x="15227928" y="-2617493"/>
            <a:ext cx="3212157" cy="7904326"/>
            <a:chOff x="0" y="0"/>
            <a:chExt cx="406400" cy="1000050"/>
          </a:xfrm>
        </p:grpSpPr>
        <p:sp>
          <p:nvSpPr>
            <p:cNvPr name="Freeform 6" id="6"/>
            <p:cNvSpPr/>
            <p:nvPr/>
          </p:nvSpPr>
          <p:spPr>
            <a:xfrm flipH="false" flipV="false" rot="0">
              <a:off x="0" y="0"/>
              <a:ext cx="406400" cy="1000050"/>
            </a:xfrm>
            <a:custGeom>
              <a:avLst/>
              <a:gdLst/>
              <a:ahLst/>
              <a:cxnLst/>
              <a:rect r="r" b="b" t="t" l="l"/>
              <a:pathLst>
                <a:path h="1000050" w="406400">
                  <a:moveTo>
                    <a:pt x="203200" y="0"/>
                  </a:moveTo>
                  <a:lnTo>
                    <a:pt x="0" y="0"/>
                  </a:lnTo>
                  <a:lnTo>
                    <a:pt x="203200" y="1000050"/>
                  </a:lnTo>
                  <a:lnTo>
                    <a:pt x="406400" y="1000050"/>
                  </a:lnTo>
                  <a:lnTo>
                    <a:pt x="203200" y="0"/>
                  </a:lnTo>
                  <a:close/>
                </a:path>
              </a:pathLst>
            </a:custGeom>
            <a:solidFill>
              <a:srgbClr val="356014">
                <a:alpha val="54902"/>
              </a:srgbClr>
            </a:solidFill>
          </p:spPr>
        </p:sp>
        <p:sp>
          <p:nvSpPr>
            <p:cNvPr name="TextBox 7" id="7"/>
            <p:cNvSpPr txBox="true"/>
            <p:nvPr/>
          </p:nvSpPr>
          <p:spPr>
            <a:xfrm>
              <a:off x="101600" y="-66675"/>
              <a:ext cx="203200" cy="1066725"/>
            </a:xfrm>
            <a:prstGeom prst="rect">
              <a:avLst/>
            </a:prstGeom>
          </p:spPr>
          <p:txBody>
            <a:bodyPr anchor="ctr" rtlCol="false" tIns="50800" lIns="50800" bIns="50800" rIns="50800"/>
            <a:lstStyle/>
            <a:p>
              <a:pPr algn="ctr">
                <a:lnSpc>
                  <a:spcPts val="3749"/>
                </a:lnSpc>
              </a:pPr>
            </a:p>
          </p:txBody>
        </p:sp>
      </p:grpSp>
      <p:sp>
        <p:nvSpPr>
          <p:cNvPr name="TextBox 8" id="8"/>
          <p:cNvSpPr txBox="true"/>
          <p:nvPr/>
        </p:nvSpPr>
        <p:spPr>
          <a:xfrm rot="0">
            <a:off x="1207828" y="1420223"/>
            <a:ext cx="7771789" cy="1085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Mục đích nghiên cứu</a:t>
            </a:r>
          </a:p>
        </p:txBody>
      </p:sp>
      <p:sp>
        <p:nvSpPr>
          <p:cNvPr name="TextBox 9" id="9"/>
          <p:cNvSpPr txBox="true"/>
          <p:nvPr/>
        </p:nvSpPr>
        <p:spPr>
          <a:xfrm rot="0">
            <a:off x="1631612" y="3820477"/>
            <a:ext cx="6565965" cy="2579370"/>
          </a:xfrm>
          <a:prstGeom prst="rect">
            <a:avLst/>
          </a:prstGeom>
        </p:spPr>
        <p:txBody>
          <a:bodyPr anchor="t" rtlCol="false" tIns="0" lIns="0" bIns="0" rIns="0">
            <a:spAutoFit/>
          </a:bodyPr>
          <a:lstStyle/>
          <a:p>
            <a:pPr marL="604519" indent="-302260" lvl="1">
              <a:lnSpc>
                <a:spcPts val="4199"/>
              </a:lnSpc>
              <a:buFont typeface="Arial"/>
              <a:buChar char="•"/>
            </a:pPr>
            <a:r>
              <a:rPr lang="en-US" sz="2799">
                <a:solidFill>
                  <a:srgbClr val="545454"/>
                </a:solidFill>
                <a:latin typeface="Montserrat Bold"/>
              </a:rPr>
              <a:t>Hiểu rõ về du lịch Tỉnh Trà Vinh.</a:t>
            </a:r>
          </a:p>
          <a:p>
            <a:pPr marL="604519" indent="-302260" lvl="1">
              <a:lnSpc>
                <a:spcPts val="4199"/>
              </a:lnSpc>
              <a:buFont typeface="Arial"/>
              <a:buChar char="•"/>
            </a:pPr>
            <a:r>
              <a:rPr lang="en-US" sz="2799">
                <a:solidFill>
                  <a:srgbClr val="545454"/>
                </a:solidFill>
                <a:latin typeface="Montserrat Bold"/>
              </a:rPr>
              <a:t>Thiết kế cơ sở dữ liệu phù hợp với nhu cầu quản lý thông tin du lịch.</a:t>
            </a:r>
          </a:p>
          <a:p>
            <a:pPr>
              <a:lnSpc>
                <a:spcPts val="4199"/>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149057" y="1028700"/>
            <a:ext cx="6110243" cy="8229600"/>
            <a:chOff x="0" y="0"/>
            <a:chExt cx="3632200" cy="4892040"/>
          </a:xfrm>
        </p:grpSpPr>
        <p:sp>
          <p:nvSpPr>
            <p:cNvPr name="Freeform 3" id="3"/>
            <p:cNvSpPr/>
            <p:nvPr/>
          </p:nvSpPr>
          <p:spPr>
            <a:xfrm flipH="false" flipV="false" rot="0">
              <a:off x="15240" y="15240"/>
              <a:ext cx="3600450" cy="4860290"/>
            </a:xfrm>
            <a:custGeom>
              <a:avLst/>
              <a:gdLst/>
              <a:ahLst/>
              <a:cxnLst/>
              <a:rect r="r" b="b" t="t" l="l"/>
              <a:pathLst>
                <a:path h="4860290" w="3600450">
                  <a:moveTo>
                    <a:pt x="0" y="0"/>
                  </a:moveTo>
                  <a:lnTo>
                    <a:pt x="3600450" y="0"/>
                  </a:lnTo>
                  <a:lnTo>
                    <a:pt x="3600450" y="4860290"/>
                  </a:lnTo>
                  <a:lnTo>
                    <a:pt x="0" y="4860290"/>
                  </a:lnTo>
                  <a:close/>
                </a:path>
              </a:pathLst>
            </a:custGeom>
            <a:blipFill>
              <a:blip r:embed="rId2"/>
              <a:stretch>
                <a:fillRect l="-17495" t="0" r="-17495" b="0"/>
              </a:stretch>
            </a:blipFill>
          </p:spPr>
        </p:sp>
        <p:sp>
          <p:nvSpPr>
            <p:cNvPr name="Freeform 4" id="4"/>
            <p:cNvSpPr/>
            <p:nvPr/>
          </p:nvSpPr>
          <p:spPr>
            <a:xfrm flipH="false" flipV="false" rot="0">
              <a:off x="0" y="0"/>
              <a:ext cx="3632200" cy="4892040"/>
            </a:xfrm>
            <a:custGeom>
              <a:avLst/>
              <a:gdLst/>
              <a:ahLst/>
              <a:cxnLst/>
              <a:rect r="r" b="b" t="t" l="l"/>
              <a:pathLst>
                <a:path h="4892040" w="3632200">
                  <a:moveTo>
                    <a:pt x="3632200" y="4892040"/>
                  </a:moveTo>
                  <a:lnTo>
                    <a:pt x="0" y="4892040"/>
                  </a:lnTo>
                  <a:lnTo>
                    <a:pt x="0" y="0"/>
                  </a:lnTo>
                  <a:lnTo>
                    <a:pt x="3632200" y="0"/>
                  </a:lnTo>
                  <a:lnTo>
                    <a:pt x="3632200" y="4892040"/>
                  </a:lnTo>
                  <a:close/>
                  <a:moveTo>
                    <a:pt x="31750" y="4860290"/>
                  </a:moveTo>
                  <a:lnTo>
                    <a:pt x="3600450" y="4860290"/>
                  </a:lnTo>
                  <a:lnTo>
                    <a:pt x="3600450" y="31750"/>
                  </a:lnTo>
                  <a:lnTo>
                    <a:pt x="31750" y="31750"/>
                  </a:lnTo>
                  <a:lnTo>
                    <a:pt x="31750" y="4860290"/>
                  </a:lnTo>
                  <a:close/>
                </a:path>
              </a:pathLst>
            </a:custGeom>
            <a:solidFill>
              <a:srgbClr val="FFFFFF"/>
            </a:solidFill>
          </p:spPr>
        </p:sp>
      </p:grpSp>
      <p:grpSp>
        <p:nvGrpSpPr>
          <p:cNvPr name="Group 5" id="5"/>
          <p:cNvGrpSpPr/>
          <p:nvPr/>
        </p:nvGrpSpPr>
        <p:grpSpPr>
          <a:xfrm rot="-1997387">
            <a:off x="15227928" y="-2617493"/>
            <a:ext cx="3212157" cy="7904326"/>
            <a:chOff x="0" y="0"/>
            <a:chExt cx="406400" cy="1000050"/>
          </a:xfrm>
        </p:grpSpPr>
        <p:sp>
          <p:nvSpPr>
            <p:cNvPr name="Freeform 6" id="6"/>
            <p:cNvSpPr/>
            <p:nvPr/>
          </p:nvSpPr>
          <p:spPr>
            <a:xfrm flipH="false" flipV="false" rot="0">
              <a:off x="0" y="0"/>
              <a:ext cx="406400" cy="1000050"/>
            </a:xfrm>
            <a:custGeom>
              <a:avLst/>
              <a:gdLst/>
              <a:ahLst/>
              <a:cxnLst/>
              <a:rect r="r" b="b" t="t" l="l"/>
              <a:pathLst>
                <a:path h="1000050" w="406400">
                  <a:moveTo>
                    <a:pt x="203200" y="0"/>
                  </a:moveTo>
                  <a:lnTo>
                    <a:pt x="0" y="0"/>
                  </a:lnTo>
                  <a:lnTo>
                    <a:pt x="203200" y="1000050"/>
                  </a:lnTo>
                  <a:lnTo>
                    <a:pt x="406400" y="1000050"/>
                  </a:lnTo>
                  <a:lnTo>
                    <a:pt x="203200" y="0"/>
                  </a:lnTo>
                  <a:close/>
                </a:path>
              </a:pathLst>
            </a:custGeom>
            <a:solidFill>
              <a:srgbClr val="356014">
                <a:alpha val="54902"/>
              </a:srgbClr>
            </a:solidFill>
          </p:spPr>
        </p:sp>
        <p:sp>
          <p:nvSpPr>
            <p:cNvPr name="TextBox 7" id="7"/>
            <p:cNvSpPr txBox="true"/>
            <p:nvPr/>
          </p:nvSpPr>
          <p:spPr>
            <a:xfrm>
              <a:off x="101600" y="-66675"/>
              <a:ext cx="203200" cy="1066725"/>
            </a:xfrm>
            <a:prstGeom prst="rect">
              <a:avLst/>
            </a:prstGeom>
          </p:spPr>
          <p:txBody>
            <a:bodyPr anchor="ctr" rtlCol="false" tIns="50800" lIns="50800" bIns="50800" rIns="50800"/>
            <a:lstStyle/>
            <a:p>
              <a:pPr algn="ctr">
                <a:lnSpc>
                  <a:spcPts val="3749"/>
                </a:lnSpc>
              </a:pPr>
            </a:p>
          </p:txBody>
        </p:sp>
      </p:grpSp>
      <p:sp>
        <p:nvSpPr>
          <p:cNvPr name="TextBox 8" id="8"/>
          <p:cNvSpPr txBox="true"/>
          <p:nvPr/>
        </p:nvSpPr>
        <p:spPr>
          <a:xfrm rot="0">
            <a:off x="1028700" y="857250"/>
            <a:ext cx="7771789" cy="1085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Kết luận </a:t>
            </a:r>
          </a:p>
        </p:txBody>
      </p:sp>
      <p:sp>
        <p:nvSpPr>
          <p:cNvPr name="TextBox 9" id="9"/>
          <p:cNvSpPr txBox="true"/>
          <p:nvPr/>
        </p:nvSpPr>
        <p:spPr>
          <a:xfrm rot="0">
            <a:off x="1028700" y="3941851"/>
            <a:ext cx="6565965" cy="3627120"/>
          </a:xfrm>
          <a:prstGeom prst="rect">
            <a:avLst/>
          </a:prstGeom>
        </p:spPr>
        <p:txBody>
          <a:bodyPr anchor="t" rtlCol="false" tIns="0" lIns="0" bIns="0" rIns="0">
            <a:spAutoFit/>
          </a:bodyPr>
          <a:lstStyle/>
          <a:p>
            <a:pPr marL="604518" indent="-302259" lvl="1">
              <a:lnSpc>
                <a:spcPts val="4199"/>
              </a:lnSpc>
              <a:buFont typeface="Arial"/>
              <a:buChar char="•"/>
            </a:pPr>
            <a:r>
              <a:rPr lang="en-US" sz="2799">
                <a:solidFill>
                  <a:srgbClr val="545454"/>
                </a:solidFill>
                <a:latin typeface="Montserrat Bold"/>
              </a:rPr>
              <a:t>Tăng cường quảng bá và marketing.</a:t>
            </a:r>
          </a:p>
          <a:p>
            <a:pPr marL="604518" indent="-302259" lvl="1">
              <a:lnSpc>
                <a:spcPts val="4199"/>
              </a:lnSpc>
              <a:buFont typeface="Arial"/>
              <a:buChar char="•"/>
            </a:pPr>
            <a:r>
              <a:rPr lang="en-US" sz="2799">
                <a:solidFill>
                  <a:srgbClr val="545454"/>
                </a:solidFill>
                <a:latin typeface="Montserrat Bold"/>
              </a:rPr>
              <a:t>Đẩy mạnh đào tạo nguồn nhân lực.</a:t>
            </a:r>
          </a:p>
          <a:p>
            <a:pPr marL="604518" indent="-302259" lvl="1">
              <a:lnSpc>
                <a:spcPts val="4199"/>
              </a:lnSpc>
              <a:buFont typeface="Arial"/>
              <a:buChar char="•"/>
            </a:pPr>
            <a:r>
              <a:rPr lang="en-US" sz="2799">
                <a:solidFill>
                  <a:srgbClr val="545454"/>
                </a:solidFill>
                <a:latin typeface="Montserrat Bold"/>
              </a:rPr>
              <a:t>Tăng cường hợp tác giữa các đơn vị liên quan và đầu tư vào cơ sở hạ tầng du lịch.</a:t>
            </a:r>
          </a:p>
        </p:txBody>
      </p:sp>
      <p:sp>
        <p:nvSpPr>
          <p:cNvPr name="TextBox 10" id="10"/>
          <p:cNvSpPr txBox="true"/>
          <p:nvPr/>
        </p:nvSpPr>
        <p:spPr>
          <a:xfrm rot="0">
            <a:off x="1295158" y="3076510"/>
            <a:ext cx="4259179" cy="588646"/>
          </a:xfrm>
          <a:prstGeom prst="rect">
            <a:avLst/>
          </a:prstGeom>
        </p:spPr>
        <p:txBody>
          <a:bodyPr anchor="t" rtlCol="false" tIns="0" lIns="0" bIns="0" rIns="0">
            <a:spAutoFit/>
          </a:bodyPr>
          <a:lstStyle/>
          <a:p>
            <a:pPr>
              <a:lnSpc>
                <a:spcPts val="4949"/>
              </a:lnSpc>
            </a:pPr>
            <a:r>
              <a:rPr lang="en-US" sz="3299">
                <a:solidFill>
                  <a:srgbClr val="356014"/>
                </a:solidFill>
                <a:latin typeface="Montserrat Bold"/>
              </a:rPr>
              <a:t>Đề xuất:</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17874" y="1412545"/>
            <a:ext cx="8741426" cy="7308372"/>
            <a:chOff x="0" y="0"/>
            <a:chExt cx="7338191" cy="6135181"/>
          </a:xfrm>
        </p:grpSpPr>
        <p:sp>
          <p:nvSpPr>
            <p:cNvPr name="Freeform 3" id="3"/>
            <p:cNvSpPr/>
            <p:nvPr/>
          </p:nvSpPr>
          <p:spPr>
            <a:xfrm flipH="false" flipV="false" rot="0">
              <a:off x="0" y="0"/>
              <a:ext cx="7338192" cy="6135181"/>
            </a:xfrm>
            <a:custGeom>
              <a:avLst/>
              <a:gdLst/>
              <a:ahLst/>
              <a:cxnLst/>
              <a:rect r="r" b="b" t="t" l="l"/>
              <a:pathLst>
                <a:path h="6135181" w="7338192">
                  <a:moveTo>
                    <a:pt x="0" y="0"/>
                  </a:moveTo>
                  <a:lnTo>
                    <a:pt x="7338192" y="0"/>
                  </a:lnTo>
                  <a:lnTo>
                    <a:pt x="7338192" y="6135181"/>
                  </a:lnTo>
                  <a:lnTo>
                    <a:pt x="0" y="6135181"/>
                  </a:lnTo>
                  <a:close/>
                </a:path>
              </a:pathLst>
            </a:custGeom>
            <a:blipFill>
              <a:blip r:embed="rId2"/>
              <a:stretch>
                <a:fillRect l="-12665" t="0" r="-12665" b="0"/>
              </a:stretch>
            </a:blipFill>
          </p:spPr>
        </p:sp>
      </p:grpSp>
      <p:sp>
        <p:nvSpPr>
          <p:cNvPr name="TextBox 4" id="4"/>
          <p:cNvSpPr txBox="true"/>
          <p:nvPr/>
        </p:nvSpPr>
        <p:spPr>
          <a:xfrm rot="0">
            <a:off x="1028700" y="1837292"/>
            <a:ext cx="6706188" cy="1085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Hướng phát triển</a:t>
            </a:r>
          </a:p>
        </p:txBody>
      </p:sp>
      <p:sp>
        <p:nvSpPr>
          <p:cNvPr name="TextBox 5" id="5"/>
          <p:cNvSpPr txBox="true"/>
          <p:nvPr/>
        </p:nvSpPr>
        <p:spPr>
          <a:xfrm rot="0">
            <a:off x="1028700" y="3820477"/>
            <a:ext cx="5708189" cy="2579370"/>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Hoàn thiện dữ liệu có liên quan.</a:t>
            </a:r>
          </a:p>
          <a:p>
            <a:pPr>
              <a:lnSpc>
                <a:spcPts val="4199"/>
              </a:lnSpc>
            </a:pPr>
            <a:r>
              <a:rPr lang="en-US" sz="2799">
                <a:solidFill>
                  <a:srgbClr val="545454"/>
                </a:solidFill>
                <a:latin typeface="Montserrat Bold"/>
              </a:rPr>
              <a:t>Phát triển thành phần mềm và có thể ứng dụng trong thực tế.</a:t>
            </a:r>
          </a:p>
        </p:txBody>
      </p:sp>
      <p:grpSp>
        <p:nvGrpSpPr>
          <p:cNvPr name="Group 6" id="6"/>
          <p:cNvGrpSpPr/>
          <p:nvPr/>
        </p:nvGrpSpPr>
        <p:grpSpPr>
          <a:xfrm rot="-1997387">
            <a:off x="15157993" y="-2830965"/>
            <a:ext cx="3290152" cy="7904326"/>
            <a:chOff x="0" y="0"/>
            <a:chExt cx="416268" cy="1000050"/>
          </a:xfrm>
        </p:grpSpPr>
        <p:sp>
          <p:nvSpPr>
            <p:cNvPr name="Freeform 7" id="7"/>
            <p:cNvSpPr/>
            <p:nvPr/>
          </p:nvSpPr>
          <p:spPr>
            <a:xfrm flipH="false" flipV="false" rot="0">
              <a:off x="0" y="0"/>
              <a:ext cx="416268" cy="1000050"/>
            </a:xfrm>
            <a:custGeom>
              <a:avLst/>
              <a:gdLst/>
              <a:ahLst/>
              <a:cxnLst/>
              <a:rect r="r" b="b" t="t" l="l"/>
              <a:pathLst>
                <a:path h="1000050" w="416268">
                  <a:moveTo>
                    <a:pt x="213068" y="0"/>
                  </a:moveTo>
                  <a:lnTo>
                    <a:pt x="0" y="0"/>
                  </a:lnTo>
                  <a:lnTo>
                    <a:pt x="203200" y="1000050"/>
                  </a:lnTo>
                  <a:lnTo>
                    <a:pt x="416268" y="1000050"/>
                  </a:lnTo>
                  <a:lnTo>
                    <a:pt x="213068" y="0"/>
                  </a:lnTo>
                  <a:close/>
                </a:path>
              </a:pathLst>
            </a:custGeom>
            <a:solidFill>
              <a:srgbClr val="356014">
                <a:alpha val="54902"/>
              </a:srgbClr>
            </a:solidFill>
          </p:spPr>
        </p:sp>
        <p:sp>
          <p:nvSpPr>
            <p:cNvPr name="TextBox 8" id="8"/>
            <p:cNvSpPr txBox="true"/>
            <p:nvPr/>
          </p:nvSpPr>
          <p:spPr>
            <a:xfrm>
              <a:off x="101600" y="-66675"/>
              <a:ext cx="213068" cy="1066725"/>
            </a:xfrm>
            <a:prstGeom prst="rect">
              <a:avLst/>
            </a:prstGeom>
          </p:spPr>
          <p:txBody>
            <a:bodyPr anchor="ctr" rtlCol="false" tIns="50800" lIns="50800" bIns="50800" rIns="50800"/>
            <a:lstStyle/>
            <a:p>
              <a:pPr algn="ctr">
                <a:lnSpc>
                  <a:spcPts val="3749"/>
                </a:lnSpc>
              </a:pPr>
            </a:p>
          </p:txBody>
        </p:sp>
      </p:gr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7996942" y="1028700"/>
            <a:ext cx="9300916" cy="10393305"/>
            <a:chOff x="0" y="0"/>
            <a:chExt cx="3784600" cy="4229100"/>
          </a:xfrm>
        </p:grpSpPr>
        <p:sp>
          <p:nvSpPr>
            <p:cNvPr name="Freeform 3" id="3"/>
            <p:cNvSpPr/>
            <p:nvPr/>
          </p:nvSpPr>
          <p:spPr>
            <a:xfrm flipH="false" flipV="false" rot="0">
              <a:off x="0" y="3784600"/>
              <a:ext cx="3784600" cy="444500"/>
            </a:xfrm>
            <a:custGeom>
              <a:avLst/>
              <a:gdLst/>
              <a:ahLst/>
              <a:cxnLst/>
              <a:rect r="r" b="b" t="t" l="l"/>
              <a:pathLst>
                <a:path h="444500" w="3784600">
                  <a:moveTo>
                    <a:pt x="0" y="0"/>
                  </a:moveTo>
                  <a:lnTo>
                    <a:pt x="3784600" y="0"/>
                  </a:lnTo>
                  <a:lnTo>
                    <a:pt x="3784600" y="444500"/>
                  </a:lnTo>
                  <a:lnTo>
                    <a:pt x="0" y="444500"/>
                  </a:lnTo>
                  <a:close/>
                </a:path>
              </a:pathLst>
            </a:custGeom>
            <a:solidFill>
              <a:srgbClr val="A5593C"/>
            </a:solidFill>
          </p:spPr>
        </p:sp>
        <p:sp>
          <p:nvSpPr>
            <p:cNvPr name="Freeform 4" id="4"/>
            <p:cNvSpPr/>
            <p:nvPr/>
          </p:nvSpPr>
          <p:spPr>
            <a:xfrm flipH="false" flipV="false" rot="0">
              <a:off x="0" y="0"/>
              <a:ext cx="3784600" cy="3784600"/>
            </a:xfrm>
            <a:custGeom>
              <a:avLst/>
              <a:gdLst/>
              <a:ahLst/>
              <a:cxnLst/>
              <a:rect r="r" b="b" t="t" l="l"/>
              <a:pathLst>
                <a:path h="3784600" w="3784600">
                  <a:moveTo>
                    <a:pt x="0" y="0"/>
                  </a:moveTo>
                  <a:lnTo>
                    <a:pt x="3784600" y="0"/>
                  </a:lnTo>
                  <a:lnTo>
                    <a:pt x="3784600" y="3784600"/>
                  </a:lnTo>
                  <a:lnTo>
                    <a:pt x="0" y="3784600"/>
                  </a:lnTo>
                  <a:close/>
                </a:path>
              </a:pathLst>
            </a:custGeom>
            <a:blipFill>
              <a:blip r:embed="rId2"/>
              <a:stretch>
                <a:fillRect l="-12500" t="0" r="-12500" b="0"/>
              </a:stretch>
            </a:blipFill>
          </p:spPr>
        </p:sp>
      </p:grpSp>
      <p:grpSp>
        <p:nvGrpSpPr>
          <p:cNvPr name="Group 5" id="5"/>
          <p:cNvGrpSpPr/>
          <p:nvPr/>
        </p:nvGrpSpPr>
        <p:grpSpPr>
          <a:xfrm rot="-1997387">
            <a:off x="15691779" y="-2385581"/>
            <a:ext cx="3212157" cy="7904326"/>
            <a:chOff x="0" y="0"/>
            <a:chExt cx="406400" cy="1000050"/>
          </a:xfrm>
        </p:grpSpPr>
        <p:sp>
          <p:nvSpPr>
            <p:cNvPr name="Freeform 6" id="6"/>
            <p:cNvSpPr/>
            <p:nvPr/>
          </p:nvSpPr>
          <p:spPr>
            <a:xfrm flipH="false" flipV="false" rot="0">
              <a:off x="0" y="0"/>
              <a:ext cx="406400" cy="1000050"/>
            </a:xfrm>
            <a:custGeom>
              <a:avLst/>
              <a:gdLst/>
              <a:ahLst/>
              <a:cxnLst/>
              <a:rect r="r" b="b" t="t" l="l"/>
              <a:pathLst>
                <a:path h="1000050" w="406400">
                  <a:moveTo>
                    <a:pt x="203200" y="0"/>
                  </a:moveTo>
                  <a:lnTo>
                    <a:pt x="0" y="0"/>
                  </a:lnTo>
                  <a:lnTo>
                    <a:pt x="203200" y="1000050"/>
                  </a:lnTo>
                  <a:lnTo>
                    <a:pt x="406400" y="1000050"/>
                  </a:lnTo>
                  <a:lnTo>
                    <a:pt x="203200" y="0"/>
                  </a:lnTo>
                  <a:close/>
                </a:path>
              </a:pathLst>
            </a:custGeom>
            <a:solidFill>
              <a:srgbClr val="356014">
                <a:alpha val="54902"/>
              </a:srgbClr>
            </a:solidFill>
          </p:spPr>
        </p:sp>
        <p:sp>
          <p:nvSpPr>
            <p:cNvPr name="TextBox 7" id="7"/>
            <p:cNvSpPr txBox="true"/>
            <p:nvPr/>
          </p:nvSpPr>
          <p:spPr>
            <a:xfrm>
              <a:off x="101600" y="-66675"/>
              <a:ext cx="203200" cy="1066725"/>
            </a:xfrm>
            <a:prstGeom prst="rect">
              <a:avLst/>
            </a:prstGeom>
          </p:spPr>
          <p:txBody>
            <a:bodyPr anchor="ctr" rtlCol="false" tIns="50800" lIns="50800" bIns="50800" rIns="50800"/>
            <a:lstStyle/>
            <a:p>
              <a:pPr algn="ctr">
                <a:lnSpc>
                  <a:spcPts val="3749"/>
                </a:lnSpc>
              </a:pPr>
            </a:p>
          </p:txBody>
        </p:sp>
      </p:grpSp>
      <p:sp>
        <p:nvSpPr>
          <p:cNvPr name="TextBox 8" id="8"/>
          <p:cNvSpPr txBox="true"/>
          <p:nvPr/>
        </p:nvSpPr>
        <p:spPr>
          <a:xfrm rot="0">
            <a:off x="823982" y="3230800"/>
            <a:ext cx="5856654" cy="4908550"/>
          </a:xfrm>
          <a:prstGeom prst="rect">
            <a:avLst/>
          </a:prstGeom>
        </p:spPr>
        <p:txBody>
          <a:bodyPr anchor="t" rtlCol="false" tIns="0" lIns="0" bIns="0" rIns="0">
            <a:spAutoFit/>
          </a:bodyPr>
          <a:lstStyle/>
          <a:p>
            <a:pPr>
              <a:lnSpc>
                <a:spcPts val="9799"/>
              </a:lnSpc>
              <a:spcBef>
                <a:spcPct val="0"/>
              </a:spcBef>
            </a:pPr>
            <a:r>
              <a:rPr lang="en-US" sz="6999" spc="174">
                <a:solidFill>
                  <a:srgbClr val="356014"/>
                </a:solidFill>
                <a:latin typeface="Playfair Display Bold"/>
              </a:rPr>
              <a:t>Cảm ơn thầy cô đã lắng nghe bài báo cáo!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395987" y="5893786"/>
            <a:ext cx="8863313" cy="3364514"/>
            <a:chOff x="0" y="0"/>
            <a:chExt cx="6350000" cy="2410460"/>
          </a:xfrm>
        </p:grpSpPr>
        <p:sp>
          <p:nvSpPr>
            <p:cNvPr name="Freeform 3" id="3"/>
            <p:cNvSpPr/>
            <p:nvPr/>
          </p:nvSpPr>
          <p:spPr>
            <a:xfrm flipH="false" flipV="false" rot="0">
              <a:off x="0" y="0"/>
              <a:ext cx="6350000" cy="2410460"/>
            </a:xfrm>
            <a:custGeom>
              <a:avLst/>
              <a:gdLst/>
              <a:ahLst/>
              <a:cxnLst/>
              <a:rect r="r" b="b" t="t" l="l"/>
              <a:pathLst>
                <a:path h="2410460" w="6350000">
                  <a:moveTo>
                    <a:pt x="0" y="0"/>
                  </a:moveTo>
                  <a:lnTo>
                    <a:pt x="6350000" y="0"/>
                  </a:lnTo>
                  <a:lnTo>
                    <a:pt x="6350000" y="2410460"/>
                  </a:lnTo>
                  <a:lnTo>
                    <a:pt x="0" y="2410460"/>
                  </a:lnTo>
                  <a:close/>
                </a:path>
              </a:pathLst>
            </a:custGeom>
            <a:blipFill>
              <a:blip r:embed="rId2"/>
              <a:stretch>
                <a:fillRect l="0" t="-37686" r="0" b="-37686"/>
              </a:stretch>
            </a:blipFill>
          </p:spPr>
        </p:sp>
      </p:grpSp>
      <p:grpSp>
        <p:nvGrpSpPr>
          <p:cNvPr name="Group 4" id="4"/>
          <p:cNvGrpSpPr>
            <a:grpSpLocks noChangeAspect="true"/>
          </p:cNvGrpSpPr>
          <p:nvPr/>
        </p:nvGrpSpPr>
        <p:grpSpPr>
          <a:xfrm rot="0">
            <a:off x="1028700" y="1028700"/>
            <a:ext cx="5226201" cy="9291024"/>
            <a:chOff x="0" y="0"/>
            <a:chExt cx="3291840" cy="5852160"/>
          </a:xfrm>
        </p:grpSpPr>
        <p:sp>
          <p:nvSpPr>
            <p:cNvPr name="Freeform 5" id="5"/>
            <p:cNvSpPr/>
            <p:nvPr/>
          </p:nvSpPr>
          <p:spPr>
            <a:xfrm flipH="false" flipV="false" rot="0">
              <a:off x="1270" y="-1270"/>
              <a:ext cx="3290570" cy="5853430"/>
            </a:xfrm>
            <a:custGeom>
              <a:avLst/>
              <a:gdLst/>
              <a:ahLst/>
              <a:cxnLst/>
              <a:rect r="r" b="b" t="t" l="l"/>
              <a:pathLst>
                <a:path h="5853430" w="3290570">
                  <a:moveTo>
                    <a:pt x="3290570" y="5853430"/>
                  </a:moveTo>
                  <a:lnTo>
                    <a:pt x="0" y="5853430"/>
                  </a:lnTo>
                  <a:lnTo>
                    <a:pt x="0" y="0"/>
                  </a:lnTo>
                  <a:lnTo>
                    <a:pt x="3290570" y="0"/>
                  </a:lnTo>
                  <a:lnTo>
                    <a:pt x="3290570" y="5853430"/>
                  </a:lnTo>
                  <a:close/>
                </a:path>
              </a:pathLst>
            </a:custGeom>
            <a:blipFill>
              <a:blip r:embed="rId3"/>
              <a:stretch>
                <a:fillRect l="-68589" t="0" r="-68589" b="0"/>
              </a:stretch>
            </a:blipFill>
          </p:spPr>
        </p:sp>
        <p:sp>
          <p:nvSpPr>
            <p:cNvPr name="Freeform 6" id="6"/>
            <p:cNvSpPr/>
            <p:nvPr/>
          </p:nvSpPr>
          <p:spPr>
            <a:xfrm flipH="false" flipV="false" rot="0">
              <a:off x="1270" y="-1270"/>
              <a:ext cx="3290570" cy="5853430"/>
            </a:xfrm>
            <a:custGeom>
              <a:avLst/>
              <a:gdLst/>
              <a:ahLst/>
              <a:cxnLst/>
              <a:rect r="r" b="b" t="t" l="l"/>
              <a:pathLst>
                <a:path h="5853430" w="3290570">
                  <a:moveTo>
                    <a:pt x="3290570" y="5853430"/>
                  </a:moveTo>
                  <a:lnTo>
                    <a:pt x="0" y="5853430"/>
                  </a:lnTo>
                  <a:lnTo>
                    <a:pt x="0" y="0"/>
                  </a:lnTo>
                  <a:lnTo>
                    <a:pt x="3290570" y="0"/>
                  </a:lnTo>
                  <a:lnTo>
                    <a:pt x="3290570" y="5853430"/>
                  </a:lnTo>
                  <a:close/>
                </a:path>
              </a:pathLst>
            </a:custGeom>
            <a:blipFill>
              <a:blip r:embed="rId4"/>
              <a:stretch>
                <a:fillRect l="-30" t="0" r="-30" b="0"/>
              </a:stretch>
            </a:blipFill>
          </p:spPr>
        </p:sp>
      </p:grpSp>
      <p:grpSp>
        <p:nvGrpSpPr>
          <p:cNvPr name="Group 7" id="7"/>
          <p:cNvGrpSpPr/>
          <p:nvPr/>
        </p:nvGrpSpPr>
        <p:grpSpPr>
          <a:xfrm rot="3407347">
            <a:off x="71053" y="-2923463"/>
            <a:ext cx="3212157" cy="7904326"/>
            <a:chOff x="0" y="0"/>
            <a:chExt cx="406400" cy="1000050"/>
          </a:xfrm>
        </p:grpSpPr>
        <p:sp>
          <p:nvSpPr>
            <p:cNvPr name="Freeform 8" id="8"/>
            <p:cNvSpPr/>
            <p:nvPr/>
          </p:nvSpPr>
          <p:spPr>
            <a:xfrm flipH="false" flipV="false" rot="0">
              <a:off x="0" y="0"/>
              <a:ext cx="406400" cy="1000050"/>
            </a:xfrm>
            <a:custGeom>
              <a:avLst/>
              <a:gdLst/>
              <a:ahLst/>
              <a:cxnLst/>
              <a:rect r="r" b="b" t="t" l="l"/>
              <a:pathLst>
                <a:path h="1000050" w="406400">
                  <a:moveTo>
                    <a:pt x="203200" y="0"/>
                  </a:moveTo>
                  <a:lnTo>
                    <a:pt x="0" y="0"/>
                  </a:lnTo>
                  <a:lnTo>
                    <a:pt x="203200" y="1000050"/>
                  </a:lnTo>
                  <a:lnTo>
                    <a:pt x="406400" y="1000050"/>
                  </a:lnTo>
                  <a:lnTo>
                    <a:pt x="203200" y="0"/>
                  </a:lnTo>
                  <a:close/>
                </a:path>
              </a:pathLst>
            </a:custGeom>
            <a:solidFill>
              <a:srgbClr val="356014">
                <a:alpha val="54902"/>
              </a:srgbClr>
            </a:solidFill>
          </p:spPr>
        </p:sp>
        <p:sp>
          <p:nvSpPr>
            <p:cNvPr name="TextBox 9" id="9"/>
            <p:cNvSpPr txBox="true"/>
            <p:nvPr/>
          </p:nvSpPr>
          <p:spPr>
            <a:xfrm>
              <a:off x="101600" y="-66675"/>
              <a:ext cx="203200" cy="1066725"/>
            </a:xfrm>
            <a:prstGeom prst="rect">
              <a:avLst/>
            </a:prstGeom>
          </p:spPr>
          <p:txBody>
            <a:bodyPr anchor="ctr" rtlCol="false" tIns="50800" lIns="50800" bIns="50800" rIns="50800"/>
            <a:lstStyle/>
            <a:p>
              <a:pPr algn="ctr">
                <a:lnSpc>
                  <a:spcPts val="3749"/>
                </a:lnSpc>
              </a:pPr>
            </a:p>
          </p:txBody>
        </p:sp>
      </p:grpSp>
      <p:sp>
        <p:nvSpPr>
          <p:cNvPr name="TextBox 10" id="10"/>
          <p:cNvSpPr txBox="true"/>
          <p:nvPr/>
        </p:nvSpPr>
        <p:spPr>
          <a:xfrm rot="0">
            <a:off x="8395987" y="857250"/>
            <a:ext cx="6974725" cy="1085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Lý do chọn đề tài</a:t>
            </a:r>
          </a:p>
        </p:txBody>
      </p:sp>
      <p:sp>
        <p:nvSpPr>
          <p:cNvPr name="TextBox 11" id="11"/>
          <p:cNvSpPr txBox="true"/>
          <p:nvPr/>
        </p:nvSpPr>
        <p:spPr>
          <a:xfrm rot="0">
            <a:off x="8626294" y="2595421"/>
            <a:ext cx="7240999" cy="2579370"/>
          </a:xfrm>
          <a:prstGeom prst="rect">
            <a:avLst/>
          </a:prstGeom>
        </p:spPr>
        <p:txBody>
          <a:bodyPr anchor="t" rtlCol="false" tIns="0" lIns="0" bIns="0" rIns="0">
            <a:spAutoFit/>
          </a:bodyPr>
          <a:lstStyle/>
          <a:p>
            <a:pPr marL="604518" indent="-302259" lvl="1">
              <a:lnSpc>
                <a:spcPts val="4199"/>
              </a:lnSpc>
              <a:buFont typeface="Arial"/>
              <a:buChar char="•"/>
            </a:pPr>
            <a:r>
              <a:rPr lang="en-US" sz="2799">
                <a:solidFill>
                  <a:srgbClr val="545454"/>
                </a:solidFill>
                <a:latin typeface="Montserrat Bold"/>
              </a:rPr>
              <a:t>Nhu cầu phát triển du lịch bền vững.</a:t>
            </a:r>
          </a:p>
          <a:p>
            <a:pPr marL="604518" indent="-302259" lvl="1">
              <a:lnSpc>
                <a:spcPts val="4199"/>
              </a:lnSpc>
              <a:buFont typeface="Arial"/>
              <a:buChar char="•"/>
            </a:pPr>
            <a:r>
              <a:rPr lang="en-US" sz="2799">
                <a:solidFill>
                  <a:srgbClr val="545454"/>
                </a:solidFill>
                <a:latin typeface="Montserrat Bold"/>
              </a:rPr>
              <a:t>Sự linh hoạt và khả năng mở rộng của hệ thống NoSQL</a:t>
            </a:r>
          </a:p>
          <a:p>
            <a:pPr>
              <a:lnSpc>
                <a:spcPts val="419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841098" y="2089164"/>
            <a:ext cx="6108696" cy="6108672"/>
            <a:chOff x="0" y="0"/>
            <a:chExt cx="6350025" cy="6350000"/>
          </a:xfrm>
        </p:grpSpPr>
        <p:sp>
          <p:nvSpPr>
            <p:cNvPr name="Freeform 3" id="3"/>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2"/>
              <a:stretch>
                <a:fillRect l="-21061" t="0" r="-21061" b="0"/>
              </a:stretch>
            </a:blipFill>
          </p:spPr>
        </p:sp>
      </p:grpSp>
      <p:sp>
        <p:nvSpPr>
          <p:cNvPr name="AutoShape 4" id="4"/>
          <p:cNvSpPr/>
          <p:nvPr/>
        </p:nvSpPr>
        <p:spPr>
          <a:xfrm flipH="true">
            <a:off x="2401578" y="8188311"/>
            <a:ext cx="4023260" cy="0"/>
          </a:xfrm>
          <a:prstGeom prst="line">
            <a:avLst/>
          </a:prstGeom>
          <a:ln cap="flat" w="19050">
            <a:solidFill>
              <a:srgbClr val="356014"/>
            </a:solidFill>
            <a:prstDash val="solid"/>
            <a:headEnd type="none" len="sm" w="sm"/>
            <a:tailEnd type="none" len="sm" w="sm"/>
          </a:ln>
        </p:spPr>
      </p:sp>
      <p:grpSp>
        <p:nvGrpSpPr>
          <p:cNvPr name="Group 5" id="5"/>
          <p:cNvGrpSpPr/>
          <p:nvPr/>
        </p:nvGrpSpPr>
        <p:grpSpPr>
          <a:xfrm rot="-1997387">
            <a:off x="12905140" y="-3983313"/>
            <a:ext cx="5470006" cy="11186337"/>
            <a:chOff x="0" y="0"/>
            <a:chExt cx="489014" cy="1000050"/>
          </a:xfrm>
        </p:grpSpPr>
        <p:sp>
          <p:nvSpPr>
            <p:cNvPr name="Freeform 6" id="6"/>
            <p:cNvSpPr/>
            <p:nvPr/>
          </p:nvSpPr>
          <p:spPr>
            <a:xfrm flipH="false" flipV="false" rot="0">
              <a:off x="0" y="0"/>
              <a:ext cx="489014" cy="1000050"/>
            </a:xfrm>
            <a:custGeom>
              <a:avLst/>
              <a:gdLst/>
              <a:ahLst/>
              <a:cxnLst/>
              <a:rect r="r" b="b" t="t" l="l"/>
              <a:pathLst>
                <a:path h="1000050" w="489014">
                  <a:moveTo>
                    <a:pt x="285814" y="0"/>
                  </a:moveTo>
                  <a:lnTo>
                    <a:pt x="0" y="0"/>
                  </a:lnTo>
                  <a:lnTo>
                    <a:pt x="203200" y="1000050"/>
                  </a:lnTo>
                  <a:lnTo>
                    <a:pt x="489014" y="1000050"/>
                  </a:lnTo>
                  <a:lnTo>
                    <a:pt x="285814" y="0"/>
                  </a:lnTo>
                  <a:close/>
                </a:path>
              </a:pathLst>
            </a:custGeom>
            <a:solidFill>
              <a:srgbClr val="356014">
                <a:alpha val="54902"/>
              </a:srgbClr>
            </a:solidFill>
          </p:spPr>
        </p:sp>
        <p:sp>
          <p:nvSpPr>
            <p:cNvPr name="TextBox 7" id="7"/>
            <p:cNvSpPr txBox="true"/>
            <p:nvPr/>
          </p:nvSpPr>
          <p:spPr>
            <a:xfrm>
              <a:off x="101600" y="-66675"/>
              <a:ext cx="285814" cy="1066725"/>
            </a:xfrm>
            <a:prstGeom prst="rect">
              <a:avLst/>
            </a:prstGeom>
          </p:spPr>
          <p:txBody>
            <a:bodyPr anchor="ctr" rtlCol="false" tIns="50800" lIns="50800" bIns="50800" rIns="50800"/>
            <a:lstStyle/>
            <a:p>
              <a:pPr algn="ctr">
                <a:lnSpc>
                  <a:spcPts val="3749"/>
                </a:lnSpc>
              </a:pPr>
            </a:p>
          </p:txBody>
        </p:sp>
      </p:grpSp>
      <p:sp>
        <p:nvSpPr>
          <p:cNvPr name="TextBox 8" id="8"/>
          <p:cNvSpPr txBox="true"/>
          <p:nvPr/>
        </p:nvSpPr>
        <p:spPr>
          <a:xfrm rot="0">
            <a:off x="1130226" y="2363234"/>
            <a:ext cx="5955864" cy="1085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 Mục tiêu chính</a:t>
            </a:r>
          </a:p>
        </p:txBody>
      </p:sp>
      <p:sp>
        <p:nvSpPr>
          <p:cNvPr name="TextBox 9" id="9"/>
          <p:cNvSpPr txBox="true"/>
          <p:nvPr/>
        </p:nvSpPr>
        <p:spPr>
          <a:xfrm rot="0">
            <a:off x="1130226" y="4152746"/>
            <a:ext cx="6565965" cy="3051810"/>
          </a:xfrm>
          <a:prstGeom prst="rect">
            <a:avLst/>
          </a:prstGeom>
        </p:spPr>
        <p:txBody>
          <a:bodyPr anchor="t" rtlCol="false" tIns="0" lIns="0" bIns="0" rIns="0">
            <a:spAutoFit/>
          </a:bodyPr>
          <a:lstStyle/>
          <a:p>
            <a:pPr marL="604518" indent="-302259" lvl="1">
              <a:lnSpc>
                <a:spcPts val="4199"/>
              </a:lnSpc>
              <a:buFont typeface="Arial"/>
              <a:buChar char="•"/>
            </a:pPr>
            <a:r>
              <a:rPr lang="en-US" sz="2799">
                <a:solidFill>
                  <a:srgbClr val="545454"/>
                </a:solidFill>
                <a:latin typeface="Montserrat Bold"/>
              </a:rPr>
              <a:t>Xây dựng cơ sở dữ liệu hiệu quả cho ngành du lịch Trà Vinh.</a:t>
            </a:r>
          </a:p>
          <a:p>
            <a:pPr marL="604518" indent="-302259" lvl="1">
              <a:lnSpc>
                <a:spcPts val="4199"/>
              </a:lnSpc>
              <a:buFont typeface="Arial"/>
              <a:buChar char="•"/>
            </a:pPr>
            <a:r>
              <a:rPr lang="en-US" sz="2799">
                <a:solidFill>
                  <a:srgbClr val="545454"/>
                </a:solidFill>
                <a:latin typeface="Montserrat Bold"/>
              </a:rPr>
              <a:t>Nâng cao trải nghiệm người dùng thông qua dữ liệu chất lượng.</a:t>
            </a:r>
          </a:p>
          <a:p>
            <a:pPr>
              <a:lnSpc>
                <a:spcPts val="374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841098" y="2089164"/>
            <a:ext cx="6108696" cy="6108672"/>
            <a:chOff x="0" y="0"/>
            <a:chExt cx="6350025" cy="6350000"/>
          </a:xfrm>
        </p:grpSpPr>
        <p:sp>
          <p:nvSpPr>
            <p:cNvPr name="Freeform 3" id="3"/>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2"/>
              <a:stretch>
                <a:fillRect l="-21061" t="0" r="-21061" b="0"/>
              </a:stretch>
            </a:blipFill>
          </p:spPr>
        </p:sp>
      </p:grpSp>
      <p:sp>
        <p:nvSpPr>
          <p:cNvPr name="AutoShape 4" id="4"/>
          <p:cNvSpPr/>
          <p:nvPr/>
        </p:nvSpPr>
        <p:spPr>
          <a:xfrm flipH="true">
            <a:off x="2686503" y="8188311"/>
            <a:ext cx="4023260" cy="0"/>
          </a:xfrm>
          <a:prstGeom prst="line">
            <a:avLst/>
          </a:prstGeom>
          <a:ln cap="flat" w="19050">
            <a:solidFill>
              <a:srgbClr val="356014"/>
            </a:solidFill>
            <a:prstDash val="solid"/>
            <a:headEnd type="none" len="sm" w="sm"/>
            <a:tailEnd type="none" len="sm" w="sm"/>
          </a:ln>
        </p:spPr>
      </p:sp>
      <p:grpSp>
        <p:nvGrpSpPr>
          <p:cNvPr name="Group 5" id="5"/>
          <p:cNvGrpSpPr/>
          <p:nvPr/>
        </p:nvGrpSpPr>
        <p:grpSpPr>
          <a:xfrm rot="-1997387">
            <a:off x="12905140" y="-3983313"/>
            <a:ext cx="5470006" cy="11186337"/>
            <a:chOff x="0" y="0"/>
            <a:chExt cx="489014" cy="1000050"/>
          </a:xfrm>
        </p:grpSpPr>
        <p:sp>
          <p:nvSpPr>
            <p:cNvPr name="Freeform 6" id="6"/>
            <p:cNvSpPr/>
            <p:nvPr/>
          </p:nvSpPr>
          <p:spPr>
            <a:xfrm flipH="false" flipV="false" rot="0">
              <a:off x="0" y="0"/>
              <a:ext cx="489014" cy="1000050"/>
            </a:xfrm>
            <a:custGeom>
              <a:avLst/>
              <a:gdLst/>
              <a:ahLst/>
              <a:cxnLst/>
              <a:rect r="r" b="b" t="t" l="l"/>
              <a:pathLst>
                <a:path h="1000050" w="489014">
                  <a:moveTo>
                    <a:pt x="285814" y="0"/>
                  </a:moveTo>
                  <a:lnTo>
                    <a:pt x="0" y="0"/>
                  </a:lnTo>
                  <a:lnTo>
                    <a:pt x="203200" y="1000050"/>
                  </a:lnTo>
                  <a:lnTo>
                    <a:pt x="489014" y="1000050"/>
                  </a:lnTo>
                  <a:lnTo>
                    <a:pt x="285814" y="0"/>
                  </a:lnTo>
                  <a:close/>
                </a:path>
              </a:pathLst>
            </a:custGeom>
            <a:solidFill>
              <a:srgbClr val="356014">
                <a:alpha val="54902"/>
              </a:srgbClr>
            </a:solidFill>
          </p:spPr>
        </p:sp>
        <p:sp>
          <p:nvSpPr>
            <p:cNvPr name="TextBox 7" id="7"/>
            <p:cNvSpPr txBox="true"/>
            <p:nvPr/>
          </p:nvSpPr>
          <p:spPr>
            <a:xfrm>
              <a:off x="101600" y="-66675"/>
              <a:ext cx="285814" cy="1066725"/>
            </a:xfrm>
            <a:prstGeom prst="rect">
              <a:avLst/>
            </a:prstGeom>
          </p:spPr>
          <p:txBody>
            <a:bodyPr anchor="ctr" rtlCol="false" tIns="50800" lIns="50800" bIns="50800" rIns="50800"/>
            <a:lstStyle/>
            <a:p>
              <a:pPr algn="ctr">
                <a:lnSpc>
                  <a:spcPts val="3749"/>
                </a:lnSpc>
              </a:pPr>
            </a:p>
          </p:txBody>
        </p:sp>
      </p:grpSp>
      <p:sp>
        <p:nvSpPr>
          <p:cNvPr name="TextBox 8" id="8"/>
          <p:cNvSpPr txBox="true"/>
          <p:nvPr/>
        </p:nvSpPr>
        <p:spPr>
          <a:xfrm rot="0">
            <a:off x="1259007" y="1917714"/>
            <a:ext cx="8115300" cy="2228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Phương pháp nghiên cứu</a:t>
            </a:r>
          </a:p>
        </p:txBody>
      </p:sp>
      <p:sp>
        <p:nvSpPr>
          <p:cNvPr name="TextBox 9" id="9"/>
          <p:cNvSpPr txBox="true"/>
          <p:nvPr/>
        </p:nvSpPr>
        <p:spPr>
          <a:xfrm rot="0">
            <a:off x="1438135" y="4577715"/>
            <a:ext cx="6565965" cy="2579370"/>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Thu thập, phân tích tài liệu liên quan đến csdl NoSQL, du lịch tỉnh Trà Vinh và các hệ thống giới thiệu du lịch.</a:t>
            </a:r>
          </a:p>
          <a:p>
            <a:pPr>
              <a:lnSpc>
                <a:spcPts val="419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7722484" y="1314987"/>
            <a:ext cx="9536816" cy="7657026"/>
            <a:chOff x="0" y="0"/>
            <a:chExt cx="7467600" cy="5995670"/>
          </a:xfrm>
        </p:grpSpPr>
        <p:sp>
          <p:nvSpPr>
            <p:cNvPr name="Freeform 3" id="3"/>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name="Freeform 4" id="4"/>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5" id="5"/>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name="Freeform 6" id="6"/>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2"/>
              <a:stretch>
                <a:fillRect l="0" t="-9300" r="0" b="-9300"/>
              </a:stretch>
            </a:blipFill>
          </p:spPr>
        </p:sp>
      </p:grpSp>
      <p:sp>
        <p:nvSpPr>
          <p:cNvPr name="TextBox 7" id="7"/>
          <p:cNvSpPr txBox="true"/>
          <p:nvPr/>
        </p:nvSpPr>
        <p:spPr>
          <a:xfrm rot="0">
            <a:off x="1028700" y="2181397"/>
            <a:ext cx="5225975" cy="2228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Đối tượng nghiên cứu</a:t>
            </a:r>
          </a:p>
        </p:txBody>
      </p:sp>
      <p:sp>
        <p:nvSpPr>
          <p:cNvPr name="TextBox 8" id="8"/>
          <p:cNvSpPr txBox="true"/>
          <p:nvPr/>
        </p:nvSpPr>
        <p:spPr>
          <a:xfrm rot="0">
            <a:off x="1028700" y="5373206"/>
            <a:ext cx="5049815" cy="1531620"/>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Các lĩnh vực du lịch: quản lý cơ sở dữ liệu, các địa điểm du lịch.</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7722484" y="1314987"/>
            <a:ext cx="9536816" cy="7657026"/>
            <a:chOff x="0" y="0"/>
            <a:chExt cx="7467600" cy="5995670"/>
          </a:xfrm>
        </p:grpSpPr>
        <p:sp>
          <p:nvSpPr>
            <p:cNvPr name="Freeform 3" id="3"/>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name="Freeform 4" id="4"/>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5" id="5"/>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name="Freeform 6" id="6"/>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2"/>
              <a:stretch>
                <a:fillRect l="0" t="-9300" r="0" b="-9300"/>
              </a:stretch>
            </a:blipFill>
          </p:spPr>
        </p:sp>
      </p:grpSp>
      <p:sp>
        <p:nvSpPr>
          <p:cNvPr name="TextBox 7" id="7"/>
          <p:cNvSpPr txBox="true"/>
          <p:nvPr/>
        </p:nvSpPr>
        <p:spPr>
          <a:xfrm rot="0">
            <a:off x="940620" y="1644013"/>
            <a:ext cx="5225975" cy="2228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Phạm vi nghiên cứu</a:t>
            </a:r>
          </a:p>
        </p:txBody>
      </p:sp>
      <p:sp>
        <p:nvSpPr>
          <p:cNvPr name="TextBox 8" id="8"/>
          <p:cNvSpPr txBox="true"/>
          <p:nvPr/>
        </p:nvSpPr>
        <p:spPr>
          <a:xfrm rot="0">
            <a:off x="1116780" y="4526022"/>
            <a:ext cx="5049815" cy="3627120"/>
          </a:xfrm>
          <a:prstGeom prst="rect">
            <a:avLst/>
          </a:prstGeom>
        </p:spPr>
        <p:txBody>
          <a:bodyPr anchor="t" rtlCol="false" tIns="0" lIns="0" bIns="0" rIns="0">
            <a:spAutoFit/>
          </a:bodyPr>
          <a:lstStyle/>
          <a:p>
            <a:pPr marL="604518" indent="-302259" lvl="1">
              <a:lnSpc>
                <a:spcPts val="4199"/>
              </a:lnSpc>
              <a:buFont typeface="Arial"/>
              <a:buChar char="•"/>
            </a:pPr>
            <a:r>
              <a:rPr lang="en-US" sz="2799">
                <a:solidFill>
                  <a:srgbClr val="545454"/>
                </a:solidFill>
                <a:latin typeface="Montserrat Bold"/>
              </a:rPr>
              <a:t>Tập trung thiết kế csdl dựa trên mô hình NoSQL.</a:t>
            </a:r>
          </a:p>
          <a:p>
            <a:pPr marL="604518" indent="-302259" lvl="1">
              <a:lnSpc>
                <a:spcPts val="4199"/>
              </a:lnSpc>
              <a:buFont typeface="Arial"/>
              <a:buChar char="•"/>
            </a:pPr>
            <a:r>
              <a:rPr lang="en-US" sz="2799">
                <a:solidFill>
                  <a:srgbClr val="545454"/>
                </a:solidFill>
                <a:latin typeface="Montserrat Bold"/>
              </a:rPr>
              <a:t>Đánh giá hiệu suất và tính linh hoạt của csdl trong việc quản lý thông tin du lịch.</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878517" y="2520315"/>
            <a:ext cx="8380783" cy="5246370"/>
            <a:chOff x="0" y="0"/>
            <a:chExt cx="4572000" cy="2862072"/>
          </a:xfrm>
        </p:grpSpPr>
        <p:sp>
          <p:nvSpPr>
            <p:cNvPr name="Freeform 3" id="3"/>
            <p:cNvSpPr/>
            <p:nvPr/>
          </p:nvSpPr>
          <p:spPr>
            <a:xfrm flipH="false" flipV="false" rot="0">
              <a:off x="0" y="1016"/>
              <a:ext cx="4572000" cy="2859913"/>
            </a:xfrm>
            <a:custGeom>
              <a:avLst/>
              <a:gdLst/>
              <a:ahLst/>
              <a:cxnLst/>
              <a:rect r="r" b="b" t="t" l="l"/>
              <a:pathLst>
                <a:path h="2859913" w="4572000">
                  <a:moveTo>
                    <a:pt x="4572000" y="0"/>
                  </a:moveTo>
                  <a:lnTo>
                    <a:pt x="4572000" y="2859913"/>
                  </a:lnTo>
                  <a:lnTo>
                    <a:pt x="0" y="2859913"/>
                  </a:lnTo>
                  <a:lnTo>
                    <a:pt x="0" y="0"/>
                  </a:lnTo>
                  <a:lnTo>
                    <a:pt x="4572000" y="0"/>
                  </a:lnTo>
                  <a:close/>
                </a:path>
              </a:pathLst>
            </a:custGeom>
            <a:blipFill>
              <a:blip r:embed="rId2"/>
              <a:stretch>
                <a:fillRect l="-9763" t="0" r="-9763" b="0"/>
              </a:stretch>
            </a:blipFill>
          </p:spPr>
        </p:sp>
        <p:sp>
          <p:nvSpPr>
            <p:cNvPr name="Freeform 4" id="4"/>
            <p:cNvSpPr/>
            <p:nvPr/>
          </p:nvSpPr>
          <p:spPr>
            <a:xfrm flipH="false" flipV="false" rot="0">
              <a:off x="0" y="1016"/>
              <a:ext cx="4572000" cy="2859913"/>
            </a:xfrm>
            <a:custGeom>
              <a:avLst/>
              <a:gdLst/>
              <a:ahLst/>
              <a:cxnLst/>
              <a:rect r="r" b="b" t="t" l="l"/>
              <a:pathLst>
                <a:path h="2859913" w="4572000">
                  <a:moveTo>
                    <a:pt x="4572000" y="0"/>
                  </a:moveTo>
                  <a:lnTo>
                    <a:pt x="4572000" y="2859913"/>
                  </a:lnTo>
                  <a:lnTo>
                    <a:pt x="0" y="2859913"/>
                  </a:lnTo>
                  <a:lnTo>
                    <a:pt x="0" y="0"/>
                  </a:lnTo>
                  <a:lnTo>
                    <a:pt x="4572000" y="0"/>
                  </a:lnTo>
                  <a:close/>
                </a:path>
              </a:pathLst>
            </a:custGeom>
            <a:blipFill>
              <a:blip r:embed="rId3"/>
              <a:stretch>
                <a:fillRect l="0" t="-57" r="0" b="-57"/>
              </a:stretch>
            </a:blipFill>
          </p:spPr>
        </p:sp>
      </p:grpSp>
      <p:grpSp>
        <p:nvGrpSpPr>
          <p:cNvPr name="Group 5" id="5"/>
          <p:cNvGrpSpPr/>
          <p:nvPr/>
        </p:nvGrpSpPr>
        <p:grpSpPr>
          <a:xfrm rot="-1997387">
            <a:off x="15283454" y="-2523811"/>
            <a:ext cx="3212157" cy="7904326"/>
            <a:chOff x="0" y="0"/>
            <a:chExt cx="406400" cy="1000050"/>
          </a:xfrm>
        </p:grpSpPr>
        <p:sp>
          <p:nvSpPr>
            <p:cNvPr name="Freeform 6" id="6"/>
            <p:cNvSpPr/>
            <p:nvPr/>
          </p:nvSpPr>
          <p:spPr>
            <a:xfrm flipH="false" flipV="false" rot="0">
              <a:off x="0" y="0"/>
              <a:ext cx="406400" cy="1000050"/>
            </a:xfrm>
            <a:custGeom>
              <a:avLst/>
              <a:gdLst/>
              <a:ahLst/>
              <a:cxnLst/>
              <a:rect r="r" b="b" t="t" l="l"/>
              <a:pathLst>
                <a:path h="1000050" w="406400">
                  <a:moveTo>
                    <a:pt x="203200" y="0"/>
                  </a:moveTo>
                  <a:lnTo>
                    <a:pt x="0" y="0"/>
                  </a:lnTo>
                  <a:lnTo>
                    <a:pt x="203200" y="1000050"/>
                  </a:lnTo>
                  <a:lnTo>
                    <a:pt x="406400" y="1000050"/>
                  </a:lnTo>
                  <a:lnTo>
                    <a:pt x="203200" y="0"/>
                  </a:lnTo>
                  <a:close/>
                </a:path>
              </a:pathLst>
            </a:custGeom>
            <a:solidFill>
              <a:srgbClr val="356014">
                <a:alpha val="54902"/>
              </a:srgbClr>
            </a:solidFill>
          </p:spPr>
        </p:sp>
        <p:sp>
          <p:nvSpPr>
            <p:cNvPr name="TextBox 7" id="7"/>
            <p:cNvSpPr txBox="true"/>
            <p:nvPr/>
          </p:nvSpPr>
          <p:spPr>
            <a:xfrm>
              <a:off x="101600" y="-66675"/>
              <a:ext cx="203200" cy="1066725"/>
            </a:xfrm>
            <a:prstGeom prst="rect">
              <a:avLst/>
            </a:prstGeom>
          </p:spPr>
          <p:txBody>
            <a:bodyPr anchor="ctr" rtlCol="false" tIns="50800" lIns="50800" bIns="50800" rIns="50800"/>
            <a:lstStyle/>
            <a:p>
              <a:pPr algn="ctr">
                <a:lnSpc>
                  <a:spcPts val="3749"/>
                </a:lnSpc>
              </a:pPr>
            </a:p>
          </p:txBody>
        </p:sp>
      </p:grpSp>
      <p:sp>
        <p:nvSpPr>
          <p:cNvPr name="TextBox 8" id="8"/>
          <p:cNvSpPr txBox="true"/>
          <p:nvPr/>
        </p:nvSpPr>
        <p:spPr>
          <a:xfrm rot="0">
            <a:off x="1284597" y="2348865"/>
            <a:ext cx="5225975" cy="1085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NoSQL là gì?</a:t>
            </a:r>
          </a:p>
        </p:txBody>
      </p:sp>
      <p:sp>
        <p:nvSpPr>
          <p:cNvPr name="TextBox 9" id="9"/>
          <p:cNvSpPr txBox="true"/>
          <p:nvPr/>
        </p:nvSpPr>
        <p:spPr>
          <a:xfrm rot="0">
            <a:off x="1284597" y="4139565"/>
            <a:ext cx="5481872" cy="3627120"/>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Là hệ thống quản lý cơ sở dữ liệu không sử dụng mô hình quan hệ (non-relational Data Management System) dành cho các kho dữ liệu phân tán với nhu cầu lưu trữ dữ liệu lớn.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0811" y="2850891"/>
            <a:ext cx="6827725" cy="4867597"/>
          </a:xfrm>
          <a:custGeom>
            <a:avLst/>
            <a:gdLst/>
            <a:ahLst/>
            <a:cxnLst/>
            <a:rect r="r" b="b" t="t" l="l"/>
            <a:pathLst>
              <a:path h="4867597" w="6827725">
                <a:moveTo>
                  <a:pt x="0" y="0"/>
                </a:moveTo>
                <a:lnTo>
                  <a:pt x="6827725" y="0"/>
                </a:lnTo>
                <a:lnTo>
                  <a:pt x="6827725" y="4867597"/>
                </a:lnTo>
                <a:lnTo>
                  <a:pt x="0" y="4867597"/>
                </a:lnTo>
                <a:lnTo>
                  <a:pt x="0" y="0"/>
                </a:lnTo>
                <a:close/>
              </a:path>
            </a:pathLst>
          </a:custGeom>
          <a:blipFill>
            <a:blip r:embed="rId2"/>
            <a:stretch>
              <a:fillRect l="-13314" t="0" r="-13314" b="0"/>
            </a:stretch>
          </a:blipFill>
        </p:spPr>
      </p:sp>
      <p:sp>
        <p:nvSpPr>
          <p:cNvPr name="TextBox 3" id="3"/>
          <p:cNvSpPr txBox="true"/>
          <p:nvPr/>
        </p:nvSpPr>
        <p:spPr>
          <a:xfrm rot="0">
            <a:off x="1179464" y="2397062"/>
            <a:ext cx="8488300" cy="2228850"/>
          </a:xfrm>
          <a:prstGeom prst="rect">
            <a:avLst/>
          </a:prstGeom>
        </p:spPr>
        <p:txBody>
          <a:bodyPr anchor="t" rtlCol="false" tIns="0" lIns="0" bIns="0" rIns="0">
            <a:spAutoFit/>
          </a:bodyPr>
          <a:lstStyle/>
          <a:p>
            <a:pPr>
              <a:lnSpc>
                <a:spcPts val="9000"/>
              </a:lnSpc>
              <a:spcBef>
                <a:spcPct val="0"/>
              </a:spcBef>
            </a:pPr>
            <a:r>
              <a:rPr lang="en-US" sz="6000" spc="150">
                <a:solidFill>
                  <a:srgbClr val="356014"/>
                </a:solidFill>
                <a:latin typeface="Playfair Display Bold"/>
              </a:rPr>
              <a:t>Các dạng cơ sở dữ liệu NoSQL</a:t>
            </a:r>
          </a:p>
        </p:txBody>
      </p:sp>
      <p:sp>
        <p:nvSpPr>
          <p:cNvPr name="TextBox 4" id="4"/>
          <p:cNvSpPr txBox="true"/>
          <p:nvPr/>
        </p:nvSpPr>
        <p:spPr>
          <a:xfrm rot="0">
            <a:off x="1179464" y="5218015"/>
            <a:ext cx="6278120" cy="2055495"/>
          </a:xfrm>
          <a:prstGeom prst="rect">
            <a:avLst/>
          </a:prstGeom>
        </p:spPr>
        <p:txBody>
          <a:bodyPr anchor="t" rtlCol="false" tIns="0" lIns="0" bIns="0" rIns="0">
            <a:spAutoFit/>
          </a:bodyPr>
          <a:lstStyle/>
          <a:p>
            <a:pPr>
              <a:lnSpc>
                <a:spcPts val="4199"/>
              </a:lnSpc>
            </a:pPr>
            <a:r>
              <a:rPr lang="en-US" sz="2799">
                <a:solidFill>
                  <a:srgbClr val="545454"/>
                </a:solidFill>
                <a:latin typeface="Montserrat Bold"/>
              </a:rPr>
              <a:t>Cơ sở dữ liệu hệ thống NoSQL bao gồm các cơ sở dữ liệu NoSQL loại cơ sở dữ liệu và cơ sở dữ liệu quản lý hệ thống (DBMS)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DAF4bb1F1jY</dc:identifier>
  <dcterms:modified xsi:type="dcterms:W3CDTF">2011-08-01T06:04:30Z</dcterms:modified>
  <cp:revision>1</cp:revision>
  <dc:title>Thiết kế và cài đặt cơ sở dữ liệu giới thiệu du lịch tỉnh Trà Vinh bằng NoSQL</dc:title>
</cp:coreProperties>
</file>

<file path=docProps/thumbnail.jpeg>
</file>